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71" r:id="rId6"/>
    <p:sldId id="261" r:id="rId7"/>
    <p:sldId id="262" r:id="rId8"/>
    <p:sldId id="260"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D25413-E2C8-8845-A185-B9C6E5CB7E8C}" v="14" dt="2021-01-23T17:26:24.8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34"/>
    <p:restoredTop sz="96327"/>
  </p:normalViewPr>
  <p:slideViewPr>
    <p:cSldViewPr snapToGrid="0" snapToObjects="1">
      <p:cViewPr>
        <p:scale>
          <a:sx n="91" d="100"/>
          <a:sy n="91" d="100"/>
        </p:scale>
        <p:origin x="616" y="2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1/23/21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1/23/21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7" name="Rectangle 42">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44">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C75A6AE2-2A28-774D-920D-95A2D4F06432}"/>
              </a:ext>
            </a:extLst>
          </p:cNvPr>
          <p:cNvSpPr>
            <a:spLocks noGrp="1"/>
          </p:cNvSpPr>
          <p:nvPr>
            <p:ph type="ctrTitle"/>
          </p:nvPr>
        </p:nvSpPr>
        <p:spPr>
          <a:xfrm>
            <a:off x="1452616" y="962902"/>
            <a:ext cx="4176384" cy="2380828"/>
          </a:xfrm>
        </p:spPr>
        <p:txBody>
          <a:bodyPr>
            <a:normAutofit/>
          </a:bodyPr>
          <a:lstStyle/>
          <a:p>
            <a:r>
              <a:rPr lang="en-US" sz="4800"/>
              <a:t>Life Long</a:t>
            </a:r>
            <a:br>
              <a:rPr lang="en-US" sz="4800"/>
            </a:br>
            <a:r>
              <a:rPr lang="en-US" sz="4800"/>
              <a:t>Family Faith</a:t>
            </a:r>
          </a:p>
        </p:txBody>
      </p:sp>
      <p:sp>
        <p:nvSpPr>
          <p:cNvPr id="3" name="Subtitle 2">
            <a:extLst>
              <a:ext uri="{FF2B5EF4-FFF2-40B4-BE49-F238E27FC236}">
                <a16:creationId xmlns:a16="http://schemas.microsoft.com/office/drawing/2014/main" id="{4799D6FA-6C27-B549-84D3-4F092160FE94}"/>
              </a:ext>
            </a:extLst>
          </p:cNvPr>
          <p:cNvSpPr>
            <a:spLocks noGrp="1"/>
          </p:cNvSpPr>
          <p:nvPr>
            <p:ph type="subTitle" idx="1"/>
          </p:nvPr>
        </p:nvSpPr>
        <p:spPr>
          <a:xfrm>
            <a:off x="1452617" y="3531204"/>
            <a:ext cx="4171479" cy="1610643"/>
          </a:xfrm>
        </p:spPr>
        <p:txBody>
          <a:bodyPr>
            <a:normAutofit/>
          </a:bodyPr>
          <a:lstStyle/>
          <a:p>
            <a:r>
              <a:rPr lang="en-US" sz="1600"/>
              <a:t>January 2021</a:t>
            </a:r>
          </a:p>
          <a:p>
            <a:r>
              <a:rPr lang="en-US" sz="1600"/>
              <a:t>Seven Sorrows and Joys of Saint Joseph</a:t>
            </a:r>
          </a:p>
        </p:txBody>
      </p:sp>
      <p:cxnSp>
        <p:nvCxnSpPr>
          <p:cNvPr id="47" name="Straight Connector 46">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2637A280-8C1A-2149-B1F3-D7A0BD7084D3}"/>
              </a:ext>
            </a:extLst>
          </p:cNvPr>
          <p:cNvPicPr>
            <a:picLocks noChangeAspect="1"/>
          </p:cNvPicPr>
          <p:nvPr/>
        </p:nvPicPr>
        <p:blipFill>
          <a:blip r:embed="rId2"/>
          <a:stretch>
            <a:fillRect/>
          </a:stretch>
        </p:blipFill>
        <p:spPr>
          <a:xfrm>
            <a:off x="6244251" y="805583"/>
            <a:ext cx="4660762" cy="4660762"/>
          </a:xfrm>
          <a:prstGeom prst="rect">
            <a:avLst/>
          </a:prstGeom>
        </p:spPr>
      </p:pic>
      <p:pic>
        <p:nvPicPr>
          <p:cNvPr id="59" name="Picture 48">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0" name="Straight Connector 50">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7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8A4F2-E846-5D42-8331-BCCEB4CDA427}"/>
              </a:ext>
            </a:extLst>
          </p:cNvPr>
          <p:cNvSpPr>
            <a:spLocks noGrp="1"/>
          </p:cNvSpPr>
          <p:nvPr>
            <p:ph type="title"/>
          </p:nvPr>
        </p:nvSpPr>
        <p:spPr>
          <a:xfrm>
            <a:off x="1451579" y="804519"/>
            <a:ext cx="9603275" cy="1049235"/>
          </a:xfrm>
        </p:spPr>
        <p:txBody>
          <a:bodyPr>
            <a:normAutofit/>
          </a:bodyPr>
          <a:lstStyle/>
          <a:p>
            <a:r>
              <a:rPr lang="en-US" dirty="0"/>
              <a:t>Second Sorrow &amp; Joy- the Nativity of Jesus</a:t>
            </a:r>
          </a:p>
        </p:txBody>
      </p:sp>
      <p:sp>
        <p:nvSpPr>
          <p:cNvPr id="3" name="Content Placeholder 2">
            <a:extLst>
              <a:ext uri="{FF2B5EF4-FFF2-40B4-BE49-F238E27FC236}">
                <a16:creationId xmlns:a16="http://schemas.microsoft.com/office/drawing/2014/main" id="{DAE68072-847C-1744-A00F-DC554FB685E2}"/>
              </a:ext>
            </a:extLst>
          </p:cNvPr>
          <p:cNvSpPr>
            <a:spLocks noGrp="1"/>
          </p:cNvSpPr>
          <p:nvPr>
            <p:ph idx="1"/>
          </p:nvPr>
        </p:nvSpPr>
        <p:spPr>
          <a:xfrm>
            <a:off x="1451579" y="2015734"/>
            <a:ext cx="6195784" cy="3450613"/>
          </a:xfrm>
        </p:spPr>
        <p:txBody>
          <a:bodyPr>
            <a:normAutofit/>
          </a:bodyPr>
          <a:lstStyle/>
          <a:p>
            <a:pPr>
              <a:lnSpc>
                <a:spcPct val="110000"/>
              </a:lnSpc>
            </a:pPr>
            <a:r>
              <a:rPr lang="en-US" sz="1100" dirty="0"/>
              <a:t>Leader: Faithful guardian of Jesus and Mary, in your you could only provide a stable for the birth of the holy child. And then, what wonder it was taken when the shepherds came to tell of the choir of angel, and wise men came to adore the King of Kings.</a:t>
            </a:r>
          </a:p>
          <a:p>
            <a:pPr>
              <a:lnSpc>
                <a:spcPct val="110000"/>
              </a:lnSpc>
            </a:pPr>
            <a:endParaRPr lang="en-US" sz="1100" dirty="0"/>
          </a:p>
          <a:p>
            <a:pPr>
              <a:lnSpc>
                <a:spcPct val="110000"/>
              </a:lnSpc>
            </a:pPr>
            <a:r>
              <a:rPr lang="en-US" sz="1100" dirty="0"/>
              <a:t>People: Through your example and prayers, help us, Saint Joseph to not want worldly possession but to embrace your adopted son with absolute love and respect.</a:t>
            </a:r>
          </a:p>
          <a:p>
            <a:pPr>
              <a:lnSpc>
                <a:spcPct val="110000"/>
              </a:lnSpc>
            </a:pPr>
            <a:endParaRPr lang="en-US" sz="1100" dirty="0"/>
          </a:p>
          <a:p>
            <a:pPr>
              <a:lnSpc>
                <a:spcPct val="110000"/>
              </a:lnSpc>
            </a:pPr>
            <a:r>
              <a:rPr lang="en-US" sz="1100" dirty="0"/>
              <a:t>Leader: Glory to the Father, and to the Son and to the Holy Spirit</a:t>
            </a:r>
          </a:p>
          <a:p>
            <a:pPr>
              <a:lnSpc>
                <a:spcPct val="110000"/>
              </a:lnSpc>
            </a:pPr>
            <a:endParaRPr lang="en-US" sz="1100" dirty="0"/>
          </a:p>
          <a:p>
            <a:pPr>
              <a:lnSpc>
                <a:spcPct val="110000"/>
              </a:lnSpc>
            </a:pPr>
            <a:r>
              <a:rPr lang="en-US" sz="1100" dirty="0"/>
              <a:t>People: As it was in the beginning is now and will be forever. Amen.</a:t>
            </a:r>
          </a:p>
        </p:txBody>
      </p:sp>
      <p:pic>
        <p:nvPicPr>
          <p:cNvPr id="4" name="Picture 3">
            <a:extLst>
              <a:ext uri="{FF2B5EF4-FFF2-40B4-BE49-F238E27FC236}">
                <a16:creationId xmlns:a16="http://schemas.microsoft.com/office/drawing/2014/main" id="{23C8CD4F-0AC4-C846-81A9-766EA0781B41}"/>
              </a:ext>
            </a:extLst>
          </p:cNvPr>
          <p:cNvPicPr>
            <a:picLocks noChangeAspect="1"/>
          </p:cNvPicPr>
          <p:nvPr/>
        </p:nvPicPr>
        <p:blipFill>
          <a:blip r:embed="rId2"/>
          <a:stretch>
            <a:fillRect/>
          </a:stretch>
        </p:blipFill>
        <p:spPr>
          <a:xfrm>
            <a:off x="8128756" y="2882186"/>
            <a:ext cx="2926098" cy="1717709"/>
          </a:xfrm>
          <a:prstGeom prst="rect">
            <a:avLst/>
          </a:prstGeom>
        </p:spPr>
      </p:pic>
    </p:spTree>
    <p:extLst>
      <p:ext uri="{BB962C8B-B14F-4D97-AF65-F5344CB8AC3E}">
        <p14:creationId xmlns:p14="http://schemas.microsoft.com/office/powerpoint/2010/main" val="4231237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7C70BFDB-979D-4D01-8764-154458F98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5FCB5B7-E85D-4C9D-AE9B-2B04C20D7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41" name="Group 40">
            <a:extLst>
              <a:ext uri="{FF2B5EF4-FFF2-40B4-BE49-F238E27FC236}">
                <a16:creationId xmlns:a16="http://schemas.microsoft.com/office/drawing/2014/main" id="{4C48EA7D-6DFA-4BAB-B557-0D500356B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9" y="482171"/>
            <a:ext cx="4074533" cy="5149101"/>
            <a:chOff x="632239" y="482171"/>
            <a:chExt cx="4074533" cy="5149101"/>
          </a:xfrm>
        </p:grpSpPr>
        <p:sp>
          <p:nvSpPr>
            <p:cNvPr id="42" name="Rectangle 41">
              <a:extLst>
                <a:ext uri="{FF2B5EF4-FFF2-40B4-BE49-F238E27FC236}">
                  <a16:creationId xmlns:a16="http://schemas.microsoft.com/office/drawing/2014/main" id="{0A792C74-3AEF-46D7-BB84-FE0A1C9FDD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9"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3F01C4D-F010-44B1-B80D-DE6D0036F4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8"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66DEDBC9-7E02-4AC1-84C0-28900C560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77965"/>
            <a:ext cx="3124515"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5D8167BA-4647-4588-9EF8-AFA0496DC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90359"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DAA5122D-DC55-6845-B60D-F6050EE073B0}"/>
              </a:ext>
            </a:extLst>
          </p:cNvPr>
          <p:cNvSpPr>
            <a:spLocks noGrp="1"/>
          </p:cNvSpPr>
          <p:nvPr>
            <p:ph type="title"/>
          </p:nvPr>
        </p:nvSpPr>
        <p:spPr>
          <a:xfrm>
            <a:off x="5188043" y="804520"/>
            <a:ext cx="5550355" cy="1049235"/>
          </a:xfrm>
        </p:spPr>
        <p:txBody>
          <a:bodyPr>
            <a:normAutofit/>
          </a:bodyPr>
          <a:lstStyle/>
          <a:p>
            <a:r>
              <a:rPr lang="en-US" sz="2200"/>
              <a:t>Third Sorrow &amp; Joy The Presentation and the Naming of Jesus</a:t>
            </a:r>
          </a:p>
        </p:txBody>
      </p:sp>
      <p:pic>
        <p:nvPicPr>
          <p:cNvPr id="5" name="Picture 4">
            <a:extLst>
              <a:ext uri="{FF2B5EF4-FFF2-40B4-BE49-F238E27FC236}">
                <a16:creationId xmlns:a16="http://schemas.microsoft.com/office/drawing/2014/main" id="{61A86C91-CB74-1C42-9B7D-08FD5ED6CA10}"/>
              </a:ext>
            </a:extLst>
          </p:cNvPr>
          <p:cNvPicPr>
            <a:picLocks noChangeAspect="1"/>
          </p:cNvPicPr>
          <p:nvPr/>
        </p:nvPicPr>
        <p:blipFill>
          <a:blip r:embed="rId2"/>
          <a:stretch>
            <a:fillRect/>
          </a:stretch>
        </p:blipFill>
        <p:spPr>
          <a:xfrm>
            <a:off x="1457480" y="1116345"/>
            <a:ext cx="2455019" cy="3866172"/>
          </a:xfrm>
          <a:prstGeom prst="rect">
            <a:avLst/>
          </a:prstGeom>
        </p:spPr>
      </p:pic>
      <p:sp>
        <p:nvSpPr>
          <p:cNvPr id="6" name="Content Placeholder 5">
            <a:extLst>
              <a:ext uri="{FF2B5EF4-FFF2-40B4-BE49-F238E27FC236}">
                <a16:creationId xmlns:a16="http://schemas.microsoft.com/office/drawing/2014/main" id="{D7E1DF82-4641-CE40-A3EB-BDD9A73CBD86}"/>
              </a:ext>
            </a:extLst>
          </p:cNvPr>
          <p:cNvSpPr>
            <a:spLocks noGrp="1"/>
          </p:cNvSpPr>
          <p:nvPr>
            <p:ph idx="1"/>
          </p:nvPr>
        </p:nvSpPr>
        <p:spPr>
          <a:xfrm>
            <a:off x="5188043" y="2015732"/>
            <a:ext cx="5550355" cy="3450613"/>
          </a:xfrm>
        </p:spPr>
        <p:txBody>
          <a:bodyPr>
            <a:normAutofit/>
          </a:bodyPr>
          <a:lstStyle/>
          <a:p>
            <a:pPr>
              <a:lnSpc>
                <a:spcPct val="110000"/>
              </a:lnSpc>
            </a:pPr>
            <a:r>
              <a:rPr lang="en-US" sz="1300" dirty="0"/>
              <a:t>Leader: Tender–hearted Joseph, you too felt pain when the blood of Jesus was first shed at his circumcision. Yet how proud you were to be the one privileged to give the name “Jesus”, “Savior”, to the very Son of God.</a:t>
            </a:r>
          </a:p>
          <a:p>
            <a:pPr>
              <a:lnSpc>
                <a:spcPct val="110000"/>
              </a:lnSpc>
            </a:pPr>
            <a:endParaRPr lang="en-US" sz="1300" dirty="0"/>
          </a:p>
          <a:p>
            <a:pPr>
              <a:lnSpc>
                <a:spcPct val="110000"/>
              </a:lnSpc>
            </a:pPr>
            <a:r>
              <a:rPr lang="en-US" sz="1300" dirty="0"/>
              <a:t>People: Pray for us, Saint Joseph, that the Sacred Blood of Christ. Poured out for our salvation, may guard our families so that the divine name of Jesus may be written in our hearts forever.</a:t>
            </a:r>
          </a:p>
          <a:p>
            <a:pPr>
              <a:lnSpc>
                <a:spcPct val="110000"/>
              </a:lnSpc>
            </a:pPr>
            <a:endParaRPr lang="en-US" sz="1300" dirty="0"/>
          </a:p>
          <a:p>
            <a:pPr>
              <a:lnSpc>
                <a:spcPct val="110000"/>
              </a:lnSpc>
            </a:pPr>
            <a:r>
              <a:rPr lang="en-US" sz="1300" dirty="0"/>
              <a:t>Leader: Glory to the Father, and to the Son and to the Holy Spirit</a:t>
            </a:r>
          </a:p>
          <a:p>
            <a:pPr>
              <a:lnSpc>
                <a:spcPct val="110000"/>
              </a:lnSpc>
            </a:pPr>
            <a:endParaRPr lang="en-US" sz="1300" dirty="0"/>
          </a:p>
          <a:p>
            <a:pPr>
              <a:lnSpc>
                <a:spcPct val="110000"/>
              </a:lnSpc>
            </a:pPr>
            <a:r>
              <a:rPr lang="en-US" sz="1300" dirty="0"/>
              <a:t>People: As it was in the beginning is now and will be forever. Amen.</a:t>
            </a:r>
          </a:p>
        </p:txBody>
      </p:sp>
      <p:pic>
        <p:nvPicPr>
          <p:cNvPr id="49" name="Picture 48">
            <a:extLst>
              <a:ext uri="{FF2B5EF4-FFF2-40B4-BE49-F238E27FC236}">
                <a16:creationId xmlns:a16="http://schemas.microsoft.com/office/drawing/2014/main" id="{BAC44D98-B853-4420-8ED4-E3792706D4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1" name="Straight Connector 50">
            <a:extLst>
              <a:ext uri="{FF2B5EF4-FFF2-40B4-BE49-F238E27FC236}">
                <a16:creationId xmlns:a16="http://schemas.microsoft.com/office/drawing/2014/main" id="{46625410-A0A9-42B8-96F9-540C7C42CB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691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05D4-56F2-4746-B23C-C24A8EDF2392}"/>
              </a:ext>
            </a:extLst>
          </p:cNvPr>
          <p:cNvSpPr>
            <a:spLocks noGrp="1"/>
          </p:cNvSpPr>
          <p:nvPr>
            <p:ph type="title"/>
          </p:nvPr>
        </p:nvSpPr>
        <p:spPr>
          <a:xfrm>
            <a:off x="1451579" y="804519"/>
            <a:ext cx="9603275" cy="1049235"/>
          </a:xfrm>
        </p:spPr>
        <p:txBody>
          <a:bodyPr>
            <a:normAutofit/>
          </a:bodyPr>
          <a:lstStyle/>
          <a:p>
            <a:r>
              <a:rPr lang="en-US"/>
              <a:t>Fourth Sorrow &amp; Joy – The Prophecy of Simeon</a:t>
            </a:r>
          </a:p>
        </p:txBody>
      </p:sp>
      <p:sp>
        <p:nvSpPr>
          <p:cNvPr id="3" name="Content Placeholder 2">
            <a:extLst>
              <a:ext uri="{FF2B5EF4-FFF2-40B4-BE49-F238E27FC236}">
                <a16:creationId xmlns:a16="http://schemas.microsoft.com/office/drawing/2014/main" id="{95127EC3-E90B-8A4B-9E4A-B5F73B139527}"/>
              </a:ext>
            </a:extLst>
          </p:cNvPr>
          <p:cNvSpPr>
            <a:spLocks noGrp="1"/>
          </p:cNvSpPr>
          <p:nvPr>
            <p:ph idx="1"/>
          </p:nvPr>
        </p:nvSpPr>
        <p:spPr>
          <a:xfrm>
            <a:off x="1451579" y="2015734"/>
            <a:ext cx="6195784" cy="3450613"/>
          </a:xfrm>
        </p:spPr>
        <p:txBody>
          <a:bodyPr>
            <a:normAutofit/>
          </a:bodyPr>
          <a:lstStyle/>
          <a:p>
            <a:pPr>
              <a:lnSpc>
                <a:spcPct val="110000"/>
              </a:lnSpc>
            </a:pPr>
            <a:r>
              <a:rPr lang="en-US" sz="1100"/>
              <a:t>Leader: Joseph, loving husband, how bewildered you were when Simeon spoke the words of warning that the hearts of Jesus and Mary would be pierced with sorrows. Yet his prediction that this would lead to the salvation of innumerable souls filled you with consolation.</a:t>
            </a:r>
          </a:p>
          <a:p>
            <a:pPr>
              <a:lnSpc>
                <a:spcPct val="110000"/>
              </a:lnSpc>
            </a:pPr>
            <a:endParaRPr lang="en-US" sz="1100"/>
          </a:p>
          <a:p>
            <a:pPr>
              <a:lnSpc>
                <a:spcPct val="110000"/>
              </a:lnSpc>
            </a:pPr>
            <a:r>
              <a:rPr lang="en-US" sz="1100"/>
              <a:t>People: Help us, Saint Joseph, to see with eyes that even the sorrows and pains  we endure and those we deeply love can become the pathway to salvation and eternal life.</a:t>
            </a:r>
          </a:p>
          <a:p>
            <a:pPr>
              <a:lnSpc>
                <a:spcPct val="110000"/>
              </a:lnSpc>
            </a:pPr>
            <a:endParaRPr lang="en-US" sz="1100"/>
          </a:p>
          <a:p>
            <a:pPr>
              <a:lnSpc>
                <a:spcPct val="110000"/>
              </a:lnSpc>
            </a:pPr>
            <a:r>
              <a:rPr lang="en-US" sz="1100"/>
              <a:t>Leader: Glory to the Father, and to the Son and to the Holy Spirit</a:t>
            </a:r>
          </a:p>
          <a:p>
            <a:pPr>
              <a:lnSpc>
                <a:spcPct val="110000"/>
              </a:lnSpc>
            </a:pPr>
            <a:endParaRPr lang="en-US" sz="1100"/>
          </a:p>
          <a:p>
            <a:pPr>
              <a:lnSpc>
                <a:spcPct val="110000"/>
              </a:lnSpc>
            </a:pPr>
            <a:r>
              <a:rPr lang="en-US" sz="1100"/>
              <a:t>People: As it was in the beginning is now and will be forever. Amen.</a:t>
            </a:r>
          </a:p>
        </p:txBody>
      </p:sp>
      <p:pic>
        <p:nvPicPr>
          <p:cNvPr id="1026" name="Picture 2" descr="Homily for the Feast of the Presentation of the Lord Year A (1) - Homily  Hub %">
            <a:extLst>
              <a:ext uri="{FF2B5EF4-FFF2-40B4-BE49-F238E27FC236}">
                <a16:creationId xmlns:a16="http://schemas.microsoft.com/office/drawing/2014/main" id="{1E9DC781-FF1B-F947-96CC-9AC00EF206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28756" y="2313140"/>
            <a:ext cx="2926098" cy="285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964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3DB84-69A7-8B41-96F7-E431C2888144}"/>
              </a:ext>
            </a:extLst>
          </p:cNvPr>
          <p:cNvSpPr>
            <a:spLocks noGrp="1"/>
          </p:cNvSpPr>
          <p:nvPr>
            <p:ph type="title"/>
          </p:nvPr>
        </p:nvSpPr>
        <p:spPr>
          <a:xfrm>
            <a:off x="4656406" y="342418"/>
            <a:ext cx="6398448" cy="1049235"/>
          </a:xfrm>
        </p:spPr>
        <p:txBody>
          <a:bodyPr>
            <a:normAutofit/>
          </a:bodyPr>
          <a:lstStyle/>
          <a:p>
            <a:r>
              <a:rPr lang="en-US" dirty="0"/>
              <a:t>Fifth Sorrow &amp; Joy – The Flight to Egypt</a:t>
            </a:r>
          </a:p>
        </p:txBody>
      </p:sp>
      <p:sp>
        <p:nvSpPr>
          <p:cNvPr id="3" name="Content Placeholder 2">
            <a:extLst>
              <a:ext uri="{FF2B5EF4-FFF2-40B4-BE49-F238E27FC236}">
                <a16:creationId xmlns:a16="http://schemas.microsoft.com/office/drawing/2014/main" id="{968FF9F1-6052-3B44-9E17-9D2EBF79F35C}"/>
              </a:ext>
            </a:extLst>
          </p:cNvPr>
          <p:cNvSpPr>
            <a:spLocks noGrp="1"/>
          </p:cNvSpPr>
          <p:nvPr>
            <p:ph idx="1"/>
          </p:nvPr>
        </p:nvSpPr>
        <p:spPr>
          <a:xfrm>
            <a:off x="6892299" y="2015734"/>
            <a:ext cx="4162555" cy="3450613"/>
          </a:xfrm>
        </p:spPr>
        <p:txBody>
          <a:bodyPr>
            <a:normAutofit/>
          </a:bodyPr>
          <a:lstStyle/>
          <a:p>
            <a:pPr>
              <a:lnSpc>
                <a:spcPct val="110000"/>
              </a:lnSpc>
            </a:pPr>
            <a:r>
              <a:rPr lang="en-US" sz="1000"/>
              <a:t>Leader: Courageous protector of the Holy Family, how terrified you were when you had to make the sudden flight with Jesus and Mary to escape the treachery of king Herod and the cruelty of his soldiers. But when you reached Egypt, what satisfaction you had to know that the Savior of the world had come to replace the pagan idols.</a:t>
            </a:r>
          </a:p>
          <a:p>
            <a:pPr>
              <a:lnSpc>
                <a:spcPct val="110000"/>
              </a:lnSpc>
            </a:pPr>
            <a:endParaRPr lang="en-US" sz="1000"/>
          </a:p>
          <a:p>
            <a:pPr>
              <a:lnSpc>
                <a:spcPct val="110000"/>
              </a:lnSpc>
            </a:pPr>
            <a:r>
              <a:rPr lang="en-US" sz="1000"/>
              <a:t>People: Teach us by your example, Saint Joseph, to keep for from the false idols of earthly attractions, so that, like you, we may be entirely devoted to the service of Jesus and Mary.</a:t>
            </a:r>
          </a:p>
          <a:p>
            <a:pPr>
              <a:lnSpc>
                <a:spcPct val="110000"/>
              </a:lnSpc>
            </a:pPr>
            <a:endParaRPr lang="en-US" sz="1000"/>
          </a:p>
          <a:p>
            <a:pPr>
              <a:lnSpc>
                <a:spcPct val="110000"/>
              </a:lnSpc>
            </a:pPr>
            <a:r>
              <a:rPr lang="en-US" sz="1000"/>
              <a:t>Leader: Glory to the Father, and to the Son and to the Holy Spirit</a:t>
            </a:r>
          </a:p>
          <a:p>
            <a:pPr>
              <a:lnSpc>
                <a:spcPct val="110000"/>
              </a:lnSpc>
            </a:pPr>
            <a:endParaRPr lang="en-US" sz="1000"/>
          </a:p>
          <a:p>
            <a:pPr>
              <a:lnSpc>
                <a:spcPct val="110000"/>
              </a:lnSpc>
            </a:pPr>
            <a:r>
              <a:rPr lang="en-US" sz="1000"/>
              <a:t>People: As it was in the beginning is now and will be forever. Amen.</a:t>
            </a:r>
          </a:p>
        </p:txBody>
      </p:sp>
      <p:pic>
        <p:nvPicPr>
          <p:cNvPr id="6" name="Picture 5">
            <a:extLst>
              <a:ext uri="{FF2B5EF4-FFF2-40B4-BE49-F238E27FC236}">
                <a16:creationId xmlns:a16="http://schemas.microsoft.com/office/drawing/2014/main" id="{474CEFFF-F5D2-F347-8C9E-16BA37260F2A}"/>
              </a:ext>
            </a:extLst>
          </p:cNvPr>
          <p:cNvPicPr>
            <a:picLocks noChangeAspect="1"/>
          </p:cNvPicPr>
          <p:nvPr/>
        </p:nvPicPr>
        <p:blipFill>
          <a:blip r:embed="rId2"/>
          <a:stretch>
            <a:fillRect/>
          </a:stretch>
        </p:blipFill>
        <p:spPr>
          <a:xfrm>
            <a:off x="537179" y="333916"/>
            <a:ext cx="3889078" cy="5466347"/>
          </a:xfrm>
          <a:prstGeom prst="rect">
            <a:avLst/>
          </a:prstGeom>
        </p:spPr>
      </p:pic>
    </p:spTree>
    <p:extLst>
      <p:ext uri="{BB962C8B-B14F-4D97-AF65-F5344CB8AC3E}">
        <p14:creationId xmlns:p14="http://schemas.microsoft.com/office/powerpoint/2010/main" val="175692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9A5C5FF9-A8E5-B24D-9123-9210A94F0B12}"/>
              </a:ext>
            </a:extLst>
          </p:cNvPr>
          <p:cNvSpPr>
            <a:spLocks noGrp="1"/>
          </p:cNvSpPr>
          <p:nvPr>
            <p:ph type="title"/>
          </p:nvPr>
        </p:nvSpPr>
        <p:spPr>
          <a:xfrm>
            <a:off x="7218030" y="804520"/>
            <a:ext cx="3520367" cy="1049235"/>
          </a:xfrm>
        </p:spPr>
        <p:txBody>
          <a:bodyPr>
            <a:normAutofit/>
          </a:bodyPr>
          <a:lstStyle/>
          <a:p>
            <a:r>
              <a:rPr lang="en-US" sz="2500"/>
              <a:t>Sixth Sorrow &amp; Joy – Life in Nazareth</a:t>
            </a:r>
          </a:p>
        </p:txBody>
      </p:sp>
      <p:sp>
        <p:nvSpPr>
          <p:cNvPr id="65" name="Rectangle 64">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67" name="Group 66">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68" name="Rectangle 67">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95B7885B-2844-794D-BDF5-36EB83C39430}"/>
              </a:ext>
            </a:extLst>
          </p:cNvPr>
          <p:cNvPicPr>
            <a:picLocks noChangeAspect="1"/>
          </p:cNvPicPr>
          <p:nvPr/>
        </p:nvPicPr>
        <p:blipFill rotWithShape="1">
          <a:blip r:embed="rId2"/>
          <a:srcRect l="469" r="3" b="3"/>
          <a:stretch/>
        </p:blipFill>
        <p:spPr>
          <a:xfrm>
            <a:off x="1271223" y="1116345"/>
            <a:ext cx="4825148" cy="3866172"/>
          </a:xfrm>
          <a:prstGeom prst="rect">
            <a:avLst/>
          </a:prstGeom>
        </p:spPr>
      </p:pic>
      <p:sp>
        <p:nvSpPr>
          <p:cNvPr id="3" name="Content Placeholder 2">
            <a:extLst>
              <a:ext uri="{FF2B5EF4-FFF2-40B4-BE49-F238E27FC236}">
                <a16:creationId xmlns:a16="http://schemas.microsoft.com/office/drawing/2014/main" id="{D0B9FEE0-9786-D74C-AA0D-04054549366A}"/>
              </a:ext>
            </a:extLst>
          </p:cNvPr>
          <p:cNvSpPr>
            <a:spLocks noGrp="1"/>
          </p:cNvSpPr>
          <p:nvPr>
            <p:ph idx="1"/>
          </p:nvPr>
        </p:nvSpPr>
        <p:spPr>
          <a:xfrm>
            <a:off x="7218029" y="2015732"/>
            <a:ext cx="3520368" cy="3450613"/>
          </a:xfrm>
        </p:spPr>
        <p:txBody>
          <a:bodyPr>
            <a:normAutofit/>
          </a:bodyPr>
          <a:lstStyle/>
          <a:p>
            <a:pPr>
              <a:lnSpc>
                <a:spcPct val="110000"/>
              </a:lnSpc>
            </a:pPr>
            <a:r>
              <a:rPr lang="en-US" sz="800"/>
              <a:t>Leader: Ever-obedient Joseph, you trustingly returned to Nazareth at God’s command in spite of fear that King Herod’s son might still be a threat to Jesus’ life. Then what fatherly pride you had in seeing Jesus grow in wisdom and grace before God and men under your care.</a:t>
            </a:r>
          </a:p>
          <a:p>
            <a:pPr>
              <a:lnSpc>
                <a:spcPct val="110000"/>
              </a:lnSpc>
            </a:pPr>
            <a:endParaRPr lang="en-US" sz="800"/>
          </a:p>
          <a:p>
            <a:pPr>
              <a:lnSpc>
                <a:spcPct val="110000"/>
              </a:lnSpc>
            </a:pPr>
            <a:r>
              <a:rPr lang="en-US" sz="800"/>
              <a:t>People: Show us, Saint Joseph, how to be free from all useless fear and worry so that we may enjoy the peace of a tranquil conscience, living safely with Jesus and Mary in our heart.</a:t>
            </a:r>
          </a:p>
          <a:p>
            <a:pPr>
              <a:lnSpc>
                <a:spcPct val="110000"/>
              </a:lnSpc>
            </a:pPr>
            <a:endParaRPr lang="en-US" sz="800"/>
          </a:p>
          <a:p>
            <a:pPr>
              <a:lnSpc>
                <a:spcPct val="110000"/>
              </a:lnSpc>
            </a:pPr>
            <a:r>
              <a:rPr lang="en-US" sz="800"/>
              <a:t>Leader: Glory to the Father, and to the Son and to the Holy Spirit</a:t>
            </a:r>
          </a:p>
          <a:p>
            <a:pPr>
              <a:lnSpc>
                <a:spcPct val="110000"/>
              </a:lnSpc>
            </a:pPr>
            <a:endParaRPr lang="en-US" sz="800"/>
          </a:p>
          <a:p>
            <a:pPr>
              <a:lnSpc>
                <a:spcPct val="110000"/>
              </a:lnSpc>
            </a:pPr>
            <a:r>
              <a:rPr lang="en-US" sz="800"/>
              <a:t>People: As it was in the beginning is now and will be forever. Amen.</a:t>
            </a:r>
          </a:p>
        </p:txBody>
      </p:sp>
      <p:pic>
        <p:nvPicPr>
          <p:cNvPr id="71" name="Picture 70">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73" name="Straight Connector 72">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553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0725-41C9-C243-893E-5790CCE9FB42}"/>
              </a:ext>
            </a:extLst>
          </p:cNvPr>
          <p:cNvSpPr>
            <a:spLocks noGrp="1"/>
          </p:cNvSpPr>
          <p:nvPr>
            <p:ph type="title"/>
          </p:nvPr>
        </p:nvSpPr>
        <p:spPr>
          <a:xfrm>
            <a:off x="1451579" y="804519"/>
            <a:ext cx="9603275" cy="1049235"/>
          </a:xfrm>
        </p:spPr>
        <p:txBody>
          <a:bodyPr>
            <a:normAutofit/>
          </a:bodyPr>
          <a:lstStyle/>
          <a:p>
            <a:r>
              <a:rPr lang="en-US"/>
              <a:t>Seventh Sorrow &amp; Joy – </a:t>
            </a:r>
            <a:br>
              <a:rPr lang="en-US"/>
            </a:br>
            <a:r>
              <a:rPr lang="en-US"/>
              <a:t>Losing and Finding Jesus in the Temple</a:t>
            </a:r>
          </a:p>
        </p:txBody>
      </p:sp>
      <p:sp>
        <p:nvSpPr>
          <p:cNvPr id="3" name="Content Placeholder 2">
            <a:extLst>
              <a:ext uri="{FF2B5EF4-FFF2-40B4-BE49-F238E27FC236}">
                <a16:creationId xmlns:a16="http://schemas.microsoft.com/office/drawing/2014/main" id="{5C742ADE-732F-4144-B610-D09C34FC1099}"/>
              </a:ext>
            </a:extLst>
          </p:cNvPr>
          <p:cNvSpPr>
            <a:spLocks noGrp="1"/>
          </p:cNvSpPr>
          <p:nvPr>
            <p:ph idx="1"/>
          </p:nvPr>
        </p:nvSpPr>
        <p:spPr>
          <a:xfrm>
            <a:off x="1451579" y="2015734"/>
            <a:ext cx="5622284" cy="3450613"/>
          </a:xfrm>
        </p:spPr>
        <p:txBody>
          <a:bodyPr>
            <a:normAutofit/>
          </a:bodyPr>
          <a:lstStyle/>
          <a:p>
            <a:pPr>
              <a:lnSpc>
                <a:spcPct val="110000"/>
              </a:lnSpc>
            </a:pPr>
            <a:r>
              <a:rPr lang="en-US" sz="1000" dirty="0"/>
              <a:t>Leader: Dependable father and husband, how frantic you and Mary were when, though no fault of yours, you searched for three days to find Jesus. What incredible relief was yours when you found him safe in the temple of God.</a:t>
            </a:r>
          </a:p>
          <a:p>
            <a:pPr>
              <a:lnSpc>
                <a:spcPct val="110000"/>
              </a:lnSpc>
            </a:pPr>
            <a:endParaRPr lang="en-US" sz="1000" dirty="0"/>
          </a:p>
          <a:p>
            <a:pPr>
              <a:lnSpc>
                <a:spcPct val="110000"/>
              </a:lnSpc>
            </a:pPr>
            <a:r>
              <a:rPr lang="en-US" sz="1000" dirty="0"/>
              <a:t>People: Help us, Saint Joseph, never to lose Jesus through the fault of our own sins. But if we should lose him, lead us back with unwearied sorrow until we find him again so that we, like you may finally pass from this life, dying safely in the arms of Jesus and Mary.</a:t>
            </a:r>
          </a:p>
          <a:p>
            <a:pPr>
              <a:lnSpc>
                <a:spcPct val="110000"/>
              </a:lnSpc>
            </a:pPr>
            <a:endParaRPr lang="en-US" sz="1000" dirty="0"/>
          </a:p>
          <a:p>
            <a:pPr>
              <a:lnSpc>
                <a:spcPct val="110000"/>
              </a:lnSpc>
            </a:pPr>
            <a:r>
              <a:rPr lang="en-US" sz="1000" dirty="0"/>
              <a:t>Leader: Glory to the Father, and to the Son and to the Holy Spirit</a:t>
            </a:r>
          </a:p>
          <a:p>
            <a:pPr>
              <a:lnSpc>
                <a:spcPct val="110000"/>
              </a:lnSpc>
            </a:pPr>
            <a:endParaRPr lang="en-US" sz="1000" dirty="0"/>
          </a:p>
          <a:p>
            <a:pPr>
              <a:lnSpc>
                <a:spcPct val="110000"/>
              </a:lnSpc>
            </a:pPr>
            <a:r>
              <a:rPr lang="en-US" sz="1000" dirty="0"/>
              <a:t>People: As it was in the beginning is now and will be forever. Amen.</a:t>
            </a:r>
          </a:p>
          <a:p>
            <a:pPr>
              <a:lnSpc>
                <a:spcPct val="110000"/>
              </a:lnSpc>
            </a:pPr>
            <a:endParaRPr lang="en-US" sz="1000" dirty="0"/>
          </a:p>
          <a:p>
            <a:pPr>
              <a:lnSpc>
                <a:spcPct val="110000"/>
              </a:lnSpc>
            </a:pPr>
            <a:r>
              <a:rPr lang="en-US" sz="1000" dirty="0"/>
              <a:t>Leader: Jesus himself was about thirty years old being, as was supposed, the son of Joseph.</a:t>
            </a:r>
          </a:p>
        </p:txBody>
      </p:sp>
      <p:pic>
        <p:nvPicPr>
          <p:cNvPr id="6" name="Picture 5" descr="A painting of a group of people&#10;&#10;Description automatically generated with low confidence">
            <a:extLst>
              <a:ext uri="{FF2B5EF4-FFF2-40B4-BE49-F238E27FC236}">
                <a16:creationId xmlns:a16="http://schemas.microsoft.com/office/drawing/2014/main" id="{E085C493-6E6D-5C42-A62F-24B453F53769}"/>
              </a:ext>
            </a:extLst>
          </p:cNvPr>
          <p:cNvPicPr>
            <a:picLocks noChangeAspect="1"/>
          </p:cNvPicPr>
          <p:nvPr/>
        </p:nvPicPr>
        <p:blipFill>
          <a:blip r:embed="rId2"/>
          <a:stretch>
            <a:fillRect/>
          </a:stretch>
        </p:blipFill>
        <p:spPr>
          <a:xfrm>
            <a:off x="7554139" y="2441400"/>
            <a:ext cx="3500715" cy="2599280"/>
          </a:xfrm>
          <a:prstGeom prst="rect">
            <a:avLst/>
          </a:prstGeom>
        </p:spPr>
      </p:pic>
    </p:spTree>
    <p:extLst>
      <p:ext uri="{BB962C8B-B14F-4D97-AF65-F5344CB8AC3E}">
        <p14:creationId xmlns:p14="http://schemas.microsoft.com/office/powerpoint/2010/main" val="934889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5B0BB24-CF19-4E6C-AFC4-A0F18438D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55710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3438CEF5-63E3-4928-9F1C-395224D24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0"/>
            <a:ext cx="12194875" cy="612258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F328CB6C-F677-4C0B-9EE8-4D1C44DDF8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6990" y="2081620"/>
            <a:ext cx="9581995"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 name="Content Placeholder 5">
            <a:extLst>
              <a:ext uri="{FF2B5EF4-FFF2-40B4-BE49-F238E27FC236}">
                <a16:creationId xmlns:a16="http://schemas.microsoft.com/office/drawing/2014/main" id="{E47C0080-9166-5241-B70A-721EFAF944CC}"/>
              </a:ext>
            </a:extLst>
          </p:cNvPr>
          <p:cNvSpPr>
            <a:spLocks noGrp="1"/>
          </p:cNvSpPr>
          <p:nvPr>
            <p:ph idx="1"/>
          </p:nvPr>
        </p:nvSpPr>
        <p:spPr>
          <a:xfrm>
            <a:off x="1451580" y="1757371"/>
            <a:ext cx="9436404" cy="3813695"/>
          </a:xfrm>
        </p:spPr>
        <p:txBody>
          <a:bodyPr>
            <a:normAutofit/>
          </a:bodyPr>
          <a:lstStyle/>
          <a:p>
            <a:pPr marL="0" indent="0">
              <a:lnSpc>
                <a:spcPct val="110000"/>
              </a:lnSpc>
              <a:buNone/>
            </a:pPr>
            <a:r>
              <a:rPr lang="en-US" sz="1400" dirty="0"/>
              <a:t>Let us pray together:</a:t>
            </a:r>
          </a:p>
          <a:p>
            <a:pPr marL="0" indent="0">
              <a:lnSpc>
                <a:spcPct val="110000"/>
              </a:lnSpc>
              <a:buNone/>
            </a:pPr>
            <a:r>
              <a:rPr lang="en-US" sz="1400" dirty="0"/>
              <a:t>To you, O blessed Joseph we have recourse in our afflictions, and after having implored the help of your thrice holy spouse, we now with hearts filled with confidence earnestly beg you also to take us under your protection. By that charity where with you were united to the immaculate virgin Mother of God, and by that fatherly love with which you did cherish the child Jesus, we beseech you and we humble pray that you will look down with gracious eye upon that inheritance which Jesus Christ purchased by his blood and will succor us in our needs by your power and strength.</a:t>
            </a:r>
          </a:p>
          <a:p>
            <a:pPr marL="0" indent="0">
              <a:lnSpc>
                <a:spcPct val="110000"/>
              </a:lnSpc>
              <a:buNone/>
            </a:pPr>
            <a:r>
              <a:rPr lang="en-US" sz="1400" dirty="0"/>
              <a:t>Defend, O most watchful guardian of the Holy family the chosen offspring of Jesus Christ. Keep from us, O most valiant defender, in this conflict. And even as of old you did rescue the child Jesus from the peril of his life. So now defends God’s holy Church from the snare of the enemy and from all adversity. Shield us ever under your example and strengthened by your help we may live a holy life , die a happy death and attain everlasting bliss in heaven.</a:t>
            </a:r>
          </a:p>
          <a:p>
            <a:pPr marL="0" indent="0">
              <a:lnSpc>
                <a:spcPct val="110000"/>
              </a:lnSpc>
              <a:buNone/>
            </a:pPr>
            <a:r>
              <a:rPr lang="en-US" sz="1400" dirty="0"/>
              <a:t> Amen</a:t>
            </a:r>
          </a:p>
        </p:txBody>
      </p:sp>
      <p:sp>
        <p:nvSpPr>
          <p:cNvPr id="29" name="Rectangle 28">
            <a:extLst>
              <a:ext uri="{FF2B5EF4-FFF2-40B4-BE49-F238E27FC236}">
                <a16:creationId xmlns:a16="http://schemas.microsoft.com/office/drawing/2014/main" id="{A72CA9B9-8D14-4AF2-934E-21FE4A339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6122584"/>
            <a:ext cx="12191695" cy="735415"/>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0619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BE214B-2C92-47AF-8D90-698211103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86D07CD-E0E5-42ED-BA28-6CB6ADC3B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0BD8E47B-67FF-5541-B1AD-5ED9DAC1E8B7}"/>
              </a:ext>
            </a:extLst>
          </p:cNvPr>
          <p:cNvSpPr>
            <a:spLocks noGrp="1"/>
          </p:cNvSpPr>
          <p:nvPr>
            <p:ph type="title"/>
          </p:nvPr>
        </p:nvSpPr>
        <p:spPr>
          <a:xfrm>
            <a:off x="1451580" y="804520"/>
            <a:ext cx="5550355" cy="1049235"/>
          </a:xfrm>
        </p:spPr>
        <p:txBody>
          <a:bodyPr>
            <a:normAutofit/>
          </a:bodyPr>
          <a:lstStyle/>
          <a:p>
            <a:r>
              <a:rPr lang="en-US" dirty="0"/>
              <a:t>Year of Saint Joseph</a:t>
            </a:r>
          </a:p>
        </p:txBody>
      </p:sp>
      <p:sp>
        <p:nvSpPr>
          <p:cNvPr id="14" name="Rectangle 13">
            <a:extLst>
              <a:ext uri="{FF2B5EF4-FFF2-40B4-BE49-F238E27FC236}">
                <a16:creationId xmlns:a16="http://schemas.microsoft.com/office/drawing/2014/main" id="{369A020F-4984-4DD0-898A-B60A4882B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86BF1E6F-BE49-184E-9717-0B780D4C8689}"/>
              </a:ext>
            </a:extLst>
          </p:cNvPr>
          <p:cNvSpPr>
            <a:spLocks noGrp="1"/>
          </p:cNvSpPr>
          <p:nvPr>
            <p:ph idx="1"/>
          </p:nvPr>
        </p:nvSpPr>
        <p:spPr>
          <a:xfrm>
            <a:off x="1451580" y="2015732"/>
            <a:ext cx="5550355" cy="3450613"/>
          </a:xfrm>
        </p:spPr>
        <p:txBody>
          <a:bodyPr>
            <a:normAutofit/>
          </a:bodyPr>
          <a:lstStyle/>
          <a:p>
            <a:r>
              <a:rPr lang="en-US" dirty="0"/>
              <a:t>With the Apostolic Letter “</a:t>
            </a:r>
            <a:r>
              <a:rPr lang="en-US" dirty="0" err="1"/>
              <a:t>Patris</a:t>
            </a:r>
            <a:r>
              <a:rPr lang="en-US" dirty="0"/>
              <a:t> </a:t>
            </a:r>
            <a:r>
              <a:rPr lang="en-US" dirty="0" err="1"/>
              <a:t>corde</a:t>
            </a:r>
            <a:r>
              <a:rPr lang="en-US" dirty="0"/>
              <a:t>” (“With a Father’s Heart”), Pope Francis recalls the 150th anniversary of the declaration of Saint Joseph as Patron of the Universal Church. To mark the occasion, the Holy Father has proclaimed a “Year of Saint Joseph” from today, 8 December 2020, to 8 December 2021.</a:t>
            </a:r>
          </a:p>
        </p:txBody>
      </p:sp>
      <p:grpSp>
        <p:nvGrpSpPr>
          <p:cNvPr id="16" name="Group 15">
            <a:extLst>
              <a:ext uri="{FF2B5EF4-FFF2-40B4-BE49-F238E27FC236}">
                <a16:creationId xmlns:a16="http://schemas.microsoft.com/office/drawing/2014/main" id="{A3761B47-AE33-47C9-9636-19D4B313F2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17" name="Rectangle 16">
              <a:extLst>
                <a:ext uri="{FF2B5EF4-FFF2-40B4-BE49-F238E27FC236}">
                  <a16:creationId xmlns:a16="http://schemas.microsoft.com/office/drawing/2014/main" id="{9E204B78-8026-4E1E-9C59-5F523ECDD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DEB6F1-F54D-4345-B8DF-72D72C71E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4380F474-D468-4F2F-8BE9-F343F8D1A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1624" y="977965"/>
            <a:ext cx="3119444"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lower, plant, decorated, set&#10;&#10;Description automatically generated">
            <a:extLst>
              <a:ext uri="{FF2B5EF4-FFF2-40B4-BE49-F238E27FC236}">
                <a16:creationId xmlns:a16="http://schemas.microsoft.com/office/drawing/2014/main" id="{2E09CC34-39DE-2C45-A661-0DF1CC6E6A69}"/>
              </a:ext>
            </a:extLst>
          </p:cNvPr>
          <p:cNvPicPr>
            <a:picLocks noChangeAspect="1"/>
          </p:cNvPicPr>
          <p:nvPr/>
        </p:nvPicPr>
        <p:blipFill>
          <a:blip r:embed="rId2"/>
          <a:stretch>
            <a:fillRect/>
          </a:stretch>
        </p:blipFill>
        <p:spPr>
          <a:xfrm>
            <a:off x="8116373" y="1183362"/>
            <a:ext cx="2799103" cy="3732137"/>
          </a:xfrm>
          <a:prstGeom prst="rect">
            <a:avLst/>
          </a:prstGeom>
        </p:spPr>
      </p:pic>
      <p:pic>
        <p:nvPicPr>
          <p:cNvPr id="22" name="Picture 21">
            <a:extLst>
              <a:ext uri="{FF2B5EF4-FFF2-40B4-BE49-F238E27FC236}">
                <a16:creationId xmlns:a16="http://schemas.microsoft.com/office/drawing/2014/main" id="{D757EBBD-8611-41C1-8124-C151D0957D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4" name="Straight Connector 23">
            <a:extLst>
              <a:ext uri="{FF2B5EF4-FFF2-40B4-BE49-F238E27FC236}">
                <a16:creationId xmlns:a16="http://schemas.microsoft.com/office/drawing/2014/main" id="{E40D0D8B-2D5E-48A4-BBD5-8CB09A86A6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950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67C3D-05E9-3649-A4DE-B36F15AF603D}"/>
              </a:ext>
            </a:extLst>
          </p:cNvPr>
          <p:cNvSpPr>
            <a:spLocks noGrp="1"/>
          </p:cNvSpPr>
          <p:nvPr>
            <p:ph type="title"/>
          </p:nvPr>
        </p:nvSpPr>
        <p:spPr/>
        <p:txBody>
          <a:bodyPr/>
          <a:lstStyle/>
          <a:p>
            <a:r>
              <a:rPr lang="en-US" dirty="0"/>
              <a:t>Opening Prayer</a:t>
            </a:r>
          </a:p>
        </p:txBody>
      </p:sp>
      <p:sp>
        <p:nvSpPr>
          <p:cNvPr id="6" name="Content Placeholder 5">
            <a:extLst>
              <a:ext uri="{FF2B5EF4-FFF2-40B4-BE49-F238E27FC236}">
                <a16:creationId xmlns:a16="http://schemas.microsoft.com/office/drawing/2014/main" id="{76DE1214-675A-A54D-A8EA-E8AE053C58DB}"/>
              </a:ext>
            </a:extLst>
          </p:cNvPr>
          <p:cNvSpPr>
            <a:spLocks noGrp="1"/>
          </p:cNvSpPr>
          <p:nvPr>
            <p:ph idx="1"/>
          </p:nvPr>
        </p:nvSpPr>
        <p:spPr>
          <a:xfrm>
            <a:off x="1451579" y="2015732"/>
            <a:ext cx="9603275" cy="3717803"/>
          </a:xfrm>
        </p:spPr>
        <p:txBody>
          <a:bodyPr>
            <a:normAutofit/>
          </a:bodyPr>
          <a:lstStyle/>
          <a:p>
            <a:pPr marL="0" indent="0">
              <a:buNone/>
            </a:pPr>
            <a:endParaRPr lang="en-US" dirty="0"/>
          </a:p>
          <a:p>
            <a:pPr marL="0" indent="0">
              <a:buNone/>
            </a:pPr>
            <a:r>
              <a:rPr lang="en-US" dirty="0"/>
              <a:t>Glorious Saint Joseph, first man to love Mary and hold Jesus in your arms, accept the prayers we now offer to honor the almighty God and to ask his blessing upon us.  We pray that every family will be spiritual and physically protected and guided to fulfill wisely and with love the vocations God has given us.  Bless our community of faith; bless God’s family of faith in the Church throughout the world; bless the good works we do to be faithful followers of your foster son, Jesus.  We pray especially that God will grant us the favor we ask, or if it is his will, one that He knows is better for us.</a:t>
            </a:r>
          </a:p>
        </p:txBody>
      </p:sp>
    </p:spTree>
    <p:extLst>
      <p:ext uri="{BB962C8B-B14F-4D97-AF65-F5344CB8AC3E}">
        <p14:creationId xmlns:p14="http://schemas.microsoft.com/office/powerpoint/2010/main" val="118507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5316FA-01CD-434F-B6B3-6929F48F754D}"/>
              </a:ext>
            </a:extLst>
          </p:cNvPr>
          <p:cNvSpPr>
            <a:spLocks noGrp="1"/>
          </p:cNvSpPr>
          <p:nvPr>
            <p:ph idx="1"/>
          </p:nvPr>
        </p:nvSpPr>
        <p:spPr>
          <a:xfrm>
            <a:off x="1451579" y="481914"/>
            <a:ext cx="9603275" cy="4984431"/>
          </a:xfrm>
        </p:spPr>
        <p:txBody>
          <a:bodyPr>
            <a:normAutofit/>
          </a:bodyPr>
          <a:lstStyle/>
          <a:p>
            <a:pPr marL="0" indent="0" fontAlgn="base">
              <a:buNone/>
            </a:pPr>
            <a:r>
              <a:rPr lang="en-US" sz="2800" i="1" dirty="0"/>
              <a:t>Saint Joseph, because of his unique relationship to Jesus and Mary,     is among heaven’s most powerful protectors and intercessors. </a:t>
            </a:r>
          </a:p>
          <a:p>
            <a:pPr marL="0" indent="0" fontAlgn="base">
              <a:buNone/>
            </a:pPr>
            <a:endParaRPr lang="en-US" b="1" i="1" dirty="0"/>
          </a:p>
          <a:p>
            <a:r>
              <a:rPr lang="en-US" dirty="0"/>
              <a:t>According to the Catholic Encyclopedia, the Apocryphal Date for Joseph's birth is 90 BC in Bethlehem and the Apocryphal Date of his death is July 20, AD 18 in Nazareth.</a:t>
            </a:r>
          </a:p>
          <a:p>
            <a:r>
              <a:rPr lang="en-US" dirty="0"/>
              <a:t>Joseph is the patron saint of the dying because, assuming he died before Jesus' public life, he died with Jesus and Mary close to him, the way we all would like to leave this earth.</a:t>
            </a:r>
          </a:p>
          <a:p>
            <a:r>
              <a:rPr lang="en-US" dirty="0"/>
              <a:t>Joseph is also patron saint of the Universal Church, families, fathers, expectant mothers (pregnant women), travelers, immigrants, house sellers and buyers, craftsmen, engineers, and working people in general.</a:t>
            </a:r>
          </a:p>
          <a:p>
            <a:pPr marL="0" indent="0">
              <a:buNone/>
            </a:pPr>
            <a:endParaRPr lang="en-US" dirty="0"/>
          </a:p>
        </p:txBody>
      </p:sp>
    </p:spTree>
    <p:extLst>
      <p:ext uri="{BB962C8B-B14F-4D97-AF65-F5344CB8AC3E}">
        <p14:creationId xmlns:p14="http://schemas.microsoft.com/office/powerpoint/2010/main" val="1668569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4BE214B-2C92-47AF-8D90-698211103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86D07CD-E0E5-42ED-BA28-6CB6ADC3B0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73711767-C806-6043-B622-639406A0B7A0}"/>
              </a:ext>
            </a:extLst>
          </p:cNvPr>
          <p:cNvSpPr>
            <a:spLocks noGrp="1"/>
          </p:cNvSpPr>
          <p:nvPr>
            <p:ph type="title"/>
          </p:nvPr>
        </p:nvSpPr>
        <p:spPr>
          <a:xfrm>
            <a:off x="1451580" y="804520"/>
            <a:ext cx="5550355" cy="1049235"/>
          </a:xfrm>
        </p:spPr>
        <p:txBody>
          <a:bodyPr>
            <a:normAutofit/>
          </a:bodyPr>
          <a:lstStyle/>
          <a:p>
            <a:r>
              <a:rPr lang="en-US" dirty="0"/>
              <a:t>The Two Feast Days</a:t>
            </a:r>
          </a:p>
        </p:txBody>
      </p:sp>
      <p:sp>
        <p:nvSpPr>
          <p:cNvPr id="30" name="Rectangle 29">
            <a:extLst>
              <a:ext uri="{FF2B5EF4-FFF2-40B4-BE49-F238E27FC236}">
                <a16:creationId xmlns:a16="http://schemas.microsoft.com/office/drawing/2014/main" id="{369A020F-4984-4DD0-898A-B60A4882B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473D811A-7EDC-A944-8009-B101BAFE291F}"/>
              </a:ext>
            </a:extLst>
          </p:cNvPr>
          <p:cNvSpPr>
            <a:spLocks noGrp="1"/>
          </p:cNvSpPr>
          <p:nvPr>
            <p:ph idx="1"/>
          </p:nvPr>
        </p:nvSpPr>
        <p:spPr>
          <a:xfrm>
            <a:off x="1451580" y="2015732"/>
            <a:ext cx="5550355" cy="3450613"/>
          </a:xfrm>
        </p:spPr>
        <p:txBody>
          <a:bodyPr>
            <a:normAutofit/>
          </a:bodyPr>
          <a:lstStyle/>
          <a:p>
            <a:pPr>
              <a:lnSpc>
                <a:spcPct val="110000"/>
              </a:lnSpc>
            </a:pPr>
            <a:r>
              <a:rPr lang="en-US" sz="1300"/>
              <a:t>We celebrate two feast days for Joseph: </a:t>
            </a:r>
          </a:p>
          <a:p>
            <a:pPr>
              <a:lnSpc>
                <a:spcPct val="110000"/>
              </a:lnSpc>
            </a:pPr>
            <a:r>
              <a:rPr lang="en-US" sz="1300"/>
              <a:t>March 19 for Joseph the Husband of Mary and May 1 for Joseph the Worker. </a:t>
            </a:r>
          </a:p>
          <a:p>
            <a:pPr>
              <a:lnSpc>
                <a:spcPct val="110000"/>
              </a:lnSpc>
            </a:pPr>
            <a:r>
              <a:rPr lang="en-US" sz="1300"/>
              <a:t>March 19 has been the most commonly celebrated feast day for Joseph, and it wasn't until 1955 that Pope Pius XII established the Feast of "St. Joseph the Worker" to be celebrated on May 1. </a:t>
            </a:r>
          </a:p>
          <a:p>
            <a:pPr lvl="1">
              <a:lnSpc>
                <a:spcPct val="110000"/>
              </a:lnSpc>
            </a:pPr>
            <a:r>
              <a:rPr lang="en-US" sz="1300"/>
              <a:t>This is also May Day (International Workers' Day) and believed to reflect Joseph's status as the patron of workers.</a:t>
            </a:r>
          </a:p>
          <a:p>
            <a:pPr lvl="1">
              <a:lnSpc>
                <a:spcPct val="110000"/>
              </a:lnSpc>
            </a:pPr>
            <a:r>
              <a:rPr lang="en-US" sz="1300"/>
              <a:t>Joseph is among a select few saints with more than one feast day, along with Mary, the Mother of God and Saint John the Baptist who follow after the Lord Himself</a:t>
            </a:r>
          </a:p>
        </p:txBody>
      </p:sp>
      <p:grpSp>
        <p:nvGrpSpPr>
          <p:cNvPr id="32" name="Group 31">
            <a:extLst>
              <a:ext uri="{FF2B5EF4-FFF2-40B4-BE49-F238E27FC236}">
                <a16:creationId xmlns:a16="http://schemas.microsoft.com/office/drawing/2014/main" id="{A3761B47-AE33-47C9-9636-19D4B313F2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77388" y="482171"/>
            <a:chExt cx="4074533" cy="5149101"/>
          </a:xfrm>
        </p:grpSpPr>
        <p:sp>
          <p:nvSpPr>
            <p:cNvPr id="33" name="Rectangle 32">
              <a:extLst>
                <a:ext uri="{FF2B5EF4-FFF2-40B4-BE49-F238E27FC236}">
                  <a16:creationId xmlns:a16="http://schemas.microsoft.com/office/drawing/2014/main" id="{9E204B78-8026-4E1E-9C59-5F523ECDD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DDEB6F1-F54D-4345-B8DF-72D72C71EC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4380F474-D468-4F2F-8BE9-F343F8D1A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1624" y="977965"/>
            <a:ext cx="3119444"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50CCFDB-88BC-5E46-97D3-5F4C1E598399}"/>
              </a:ext>
            </a:extLst>
          </p:cNvPr>
          <p:cNvPicPr>
            <a:picLocks noChangeAspect="1"/>
          </p:cNvPicPr>
          <p:nvPr/>
        </p:nvPicPr>
        <p:blipFill>
          <a:blip r:embed="rId2"/>
          <a:stretch>
            <a:fillRect/>
          </a:stretch>
        </p:blipFill>
        <p:spPr>
          <a:xfrm>
            <a:off x="8206259" y="1116345"/>
            <a:ext cx="2619331" cy="3866172"/>
          </a:xfrm>
          <a:prstGeom prst="rect">
            <a:avLst/>
          </a:prstGeom>
        </p:spPr>
      </p:pic>
      <p:pic>
        <p:nvPicPr>
          <p:cNvPr id="38" name="Picture 37">
            <a:extLst>
              <a:ext uri="{FF2B5EF4-FFF2-40B4-BE49-F238E27FC236}">
                <a16:creationId xmlns:a16="http://schemas.microsoft.com/office/drawing/2014/main" id="{D757EBBD-8611-41C1-8124-C151D0957D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0" name="Straight Connector 39">
            <a:extLst>
              <a:ext uri="{FF2B5EF4-FFF2-40B4-BE49-F238E27FC236}">
                <a16:creationId xmlns:a16="http://schemas.microsoft.com/office/drawing/2014/main" id="{E40D0D8B-2D5E-48A4-BBD5-8CB09A86A6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35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0419CA0-BFB4-4390-AB8F-5DBFCA45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5CF4C623-16D7-4722-8EFB-A5B0E3BC07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57" name="Rectangle 56">
            <a:extLst>
              <a:ext uri="{FF2B5EF4-FFF2-40B4-BE49-F238E27FC236}">
                <a16:creationId xmlns:a16="http://schemas.microsoft.com/office/drawing/2014/main" id="{596E9C81-ACBE-459E-A7D5-2BB824B68F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F7CD71BB-C3D0-5D43-B08D-5F6DC1B7C0C6}"/>
              </a:ext>
            </a:extLst>
          </p:cNvPr>
          <p:cNvSpPr>
            <a:spLocks noGrp="1"/>
          </p:cNvSpPr>
          <p:nvPr>
            <p:ph idx="1"/>
          </p:nvPr>
        </p:nvSpPr>
        <p:spPr>
          <a:xfrm>
            <a:off x="1451580" y="2015732"/>
            <a:ext cx="5550355" cy="3450613"/>
          </a:xfrm>
        </p:spPr>
        <p:txBody>
          <a:bodyPr>
            <a:normAutofit/>
          </a:bodyPr>
          <a:lstStyle/>
          <a:p>
            <a:pPr fontAlgn="base">
              <a:lnSpc>
                <a:spcPct val="110000"/>
              </a:lnSpc>
            </a:pPr>
            <a:r>
              <a:rPr lang="en-US" sz="1400" b="1"/>
              <a:t>The Chaste Heart of St. Joseph</a:t>
            </a:r>
          </a:p>
          <a:p>
            <a:pPr fontAlgn="base">
              <a:lnSpc>
                <a:spcPct val="110000"/>
              </a:lnSpc>
            </a:pPr>
            <a:r>
              <a:rPr lang="en-US" sz="1400"/>
              <a:t>St. Joseph is known as “the just man” and, as such, was a man of singular virtue. This strength of character, this reign of virtue, extended to all aspects of his life and his person—including his heart. His whole being was oriented to his God. His love was properly ordered, his affections purified. </a:t>
            </a:r>
          </a:p>
          <a:p>
            <a:pPr fontAlgn="base">
              <a:lnSpc>
                <a:spcPct val="110000"/>
              </a:lnSpc>
            </a:pPr>
            <a:r>
              <a:rPr lang="en-US" sz="1400"/>
              <a:t>Unlike St. Joseph, we tend to struggle, and oftentimes fail, with matters of the heart. Our culture certainly does not hold the virtue of chastity in high esteem. Therefore, it can seem incredible to us that a man like Joseph was able to rise to the lofty challenge presented to him: to be the “chaste guardian of the Virgin” (and of </a:t>
            </a:r>
            <a:r>
              <a:rPr lang="en-US" sz="1400" i="1"/>
              <a:t>all</a:t>
            </a:r>
            <a:r>
              <a:rPr lang="en-US" sz="1400"/>
              <a:t> virgins) and the foster-father of the Son of God. Such a task requires both remarkable human virtue and unexcelled amounts of God’s grace. St. Joseph had both.</a:t>
            </a:r>
          </a:p>
          <a:p>
            <a:pPr>
              <a:lnSpc>
                <a:spcPct val="110000"/>
              </a:lnSpc>
            </a:pPr>
            <a:endParaRPr lang="en-US" sz="1400"/>
          </a:p>
        </p:txBody>
      </p:sp>
      <p:grpSp>
        <p:nvGrpSpPr>
          <p:cNvPr id="59" name="Group 58">
            <a:extLst>
              <a:ext uri="{FF2B5EF4-FFF2-40B4-BE49-F238E27FC236}">
                <a16:creationId xmlns:a16="http://schemas.microsoft.com/office/drawing/2014/main" id="{CEBDCB18-ABE5-43B0-8B68-89FEDAECB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60" name="Rectangle 59">
              <a:extLst>
                <a:ext uri="{FF2B5EF4-FFF2-40B4-BE49-F238E27FC236}">
                  <a16:creationId xmlns:a16="http://schemas.microsoft.com/office/drawing/2014/main" id="{483C65C6-7268-490D-B4A8-927D45FAB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6133D4A5-82E5-43A0-9FF0-81B7AC16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A person and person holding a child&#10;&#10;Description automatically generated with low confidence">
            <a:extLst>
              <a:ext uri="{FF2B5EF4-FFF2-40B4-BE49-F238E27FC236}">
                <a16:creationId xmlns:a16="http://schemas.microsoft.com/office/drawing/2014/main" id="{AFB464FA-BED4-214B-9344-1E00F80DEAFC}"/>
              </a:ext>
            </a:extLst>
          </p:cNvPr>
          <p:cNvPicPr>
            <a:picLocks noChangeAspect="1"/>
          </p:cNvPicPr>
          <p:nvPr/>
        </p:nvPicPr>
        <p:blipFill rotWithShape="1">
          <a:blip r:embed="rId2"/>
          <a:srcRect l="28694" r="22978"/>
          <a:stretch/>
        </p:blipFill>
        <p:spPr>
          <a:xfrm>
            <a:off x="8116373" y="1116345"/>
            <a:ext cx="2799103" cy="3866172"/>
          </a:xfrm>
          <a:prstGeom prst="rect">
            <a:avLst/>
          </a:prstGeom>
        </p:spPr>
      </p:pic>
      <p:pic>
        <p:nvPicPr>
          <p:cNvPr id="63" name="Picture 62">
            <a:extLst>
              <a:ext uri="{FF2B5EF4-FFF2-40B4-BE49-F238E27FC236}">
                <a16:creationId xmlns:a16="http://schemas.microsoft.com/office/drawing/2014/main" id="{08EC5C75-E28F-4899-9C2E-39431B82B7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65" name="Straight Connector 64">
            <a:extLst>
              <a:ext uri="{FF2B5EF4-FFF2-40B4-BE49-F238E27FC236}">
                <a16:creationId xmlns:a16="http://schemas.microsoft.com/office/drawing/2014/main" id="{46AAE0A1-60AD-4190-B85D-2DD8148369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019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BB14454-D00C-4958-BB39-F5F9F3AC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28A657A7-C4E5-425B-98FA-BB817FF7BF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8" name="Rectangle 27">
            <a:extLst>
              <a:ext uri="{FF2B5EF4-FFF2-40B4-BE49-F238E27FC236}">
                <a16:creationId xmlns:a16="http://schemas.microsoft.com/office/drawing/2014/main" id="{A1084370-0E70-4003-9787-3490FCC20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0" name="Group 29">
            <a:extLst>
              <a:ext uri="{FF2B5EF4-FFF2-40B4-BE49-F238E27FC236}">
                <a16:creationId xmlns:a16="http://schemas.microsoft.com/office/drawing/2014/main" id="{2B7C66D2-22E8-4E8F-829B-050BFA7C86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31" name="Rectangle 30">
              <a:extLst>
                <a:ext uri="{FF2B5EF4-FFF2-40B4-BE49-F238E27FC236}">
                  <a16:creationId xmlns:a16="http://schemas.microsoft.com/office/drawing/2014/main" id="{F0B78D6F-1F61-4DBB-8F5A-934BB850D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3EA261D-1F8C-4BE5-8586-3C1CC5CE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95D92EB-9F84-E04F-832D-EB7799F9305A}"/>
              </a:ext>
            </a:extLst>
          </p:cNvPr>
          <p:cNvPicPr>
            <a:picLocks noChangeAspect="1"/>
          </p:cNvPicPr>
          <p:nvPr/>
        </p:nvPicPr>
        <p:blipFill rotWithShape="1">
          <a:blip r:embed="rId2"/>
          <a:srcRect l="9264" r="6803" b="-3"/>
          <a:stretch/>
        </p:blipFill>
        <p:spPr>
          <a:xfrm>
            <a:off x="1271223" y="1116345"/>
            <a:ext cx="4825148" cy="3866172"/>
          </a:xfrm>
          <a:prstGeom prst="rect">
            <a:avLst/>
          </a:prstGeom>
        </p:spPr>
      </p:pic>
      <p:sp>
        <p:nvSpPr>
          <p:cNvPr id="3" name="Content Placeholder 2">
            <a:extLst>
              <a:ext uri="{FF2B5EF4-FFF2-40B4-BE49-F238E27FC236}">
                <a16:creationId xmlns:a16="http://schemas.microsoft.com/office/drawing/2014/main" id="{7CFE525F-A9EA-2147-B74D-0FB57F319D7B}"/>
              </a:ext>
            </a:extLst>
          </p:cNvPr>
          <p:cNvSpPr>
            <a:spLocks noGrp="1"/>
          </p:cNvSpPr>
          <p:nvPr>
            <p:ph idx="1"/>
          </p:nvPr>
        </p:nvSpPr>
        <p:spPr>
          <a:xfrm>
            <a:off x="7218029" y="2015732"/>
            <a:ext cx="3520368" cy="3450613"/>
          </a:xfrm>
        </p:spPr>
        <p:txBody>
          <a:bodyPr>
            <a:normAutofit/>
          </a:bodyPr>
          <a:lstStyle/>
          <a:p>
            <a:pPr fontAlgn="base">
              <a:lnSpc>
                <a:spcPct val="110000"/>
              </a:lnSpc>
            </a:pPr>
            <a:r>
              <a:rPr lang="en-US" sz="1000"/>
              <a:t>The tradition with regard to the age of St. Joseph varies (the Eastern Church holds that he was an old man, while the West concedes that he may have been much younger), but at the heart of the issue is the fact that it was Joseph’s </a:t>
            </a:r>
            <a:r>
              <a:rPr lang="en-US" sz="1000" i="1"/>
              <a:t>virtue</a:t>
            </a:r>
            <a:r>
              <a:rPr lang="en-US" sz="1000"/>
              <a:t>—not merely old age, lack or virility, or lethargic passions—that safeguarded the perpetual virginity of the Mother of God, and allowed him to guide and protect Mary and Jesus with such strength of pure love.</a:t>
            </a:r>
          </a:p>
          <a:p>
            <a:pPr fontAlgn="base">
              <a:lnSpc>
                <a:spcPct val="110000"/>
              </a:lnSpc>
            </a:pPr>
            <a:r>
              <a:rPr lang="en-US" sz="1000"/>
              <a:t>This should be a great consolation to us who still wander in this vale of tears, striving for holiness. St. Joseph was a great man with a “most chaste heart” but whose love was certainly not cold. For this reason, the Diocese of Charlotte’s logo for the Year of St. Joseph depicts his Most Chaste Heart inflamed with love and adorned with the white lily of purity. The heart of St. Joseph should give us great hope that purity of heart lies within our reach, thanks to the grace of God and the intercession of Joseph-most-chaste!</a:t>
            </a:r>
          </a:p>
          <a:p>
            <a:pPr>
              <a:lnSpc>
                <a:spcPct val="110000"/>
              </a:lnSpc>
            </a:pPr>
            <a:endParaRPr lang="en-US" sz="1000"/>
          </a:p>
        </p:txBody>
      </p:sp>
      <p:pic>
        <p:nvPicPr>
          <p:cNvPr id="34" name="Picture 33">
            <a:extLst>
              <a:ext uri="{FF2B5EF4-FFF2-40B4-BE49-F238E27FC236}">
                <a16:creationId xmlns:a16="http://schemas.microsoft.com/office/drawing/2014/main" id="{3635D2BC-4EDA-4A3E-83BF-035608099B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6" name="Straight Connector 35">
            <a:extLst>
              <a:ext uri="{FF2B5EF4-FFF2-40B4-BE49-F238E27FC236}">
                <a16:creationId xmlns:a16="http://schemas.microsoft.com/office/drawing/2014/main" id="{A3C86EB9-7FA9-42F7-B348-A7FD17436A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380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chemeClr val="bg1"/>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5B6B4F97-786E-114A-B480-A11D4E714DE6}"/>
              </a:ext>
            </a:extLst>
          </p:cNvPr>
          <p:cNvGraphicFramePr>
            <a:graphicFrameLocks noGrp="1"/>
          </p:cNvGraphicFramePr>
          <p:nvPr>
            <p:ph idx="1"/>
            <p:extLst>
              <p:ext uri="{D42A27DB-BD31-4B8C-83A1-F6EECF244321}">
                <p14:modId xmlns:p14="http://schemas.microsoft.com/office/powerpoint/2010/main" val="3645209154"/>
              </p:ext>
            </p:extLst>
          </p:nvPr>
        </p:nvGraphicFramePr>
        <p:xfrm>
          <a:off x="1318328" y="643467"/>
          <a:ext cx="9555345" cy="5571070"/>
        </p:xfrm>
        <a:graphic>
          <a:graphicData uri="http://schemas.openxmlformats.org/drawingml/2006/table">
            <a:tbl>
              <a:tblPr/>
              <a:tblGrid>
                <a:gridCol w="3855808">
                  <a:extLst>
                    <a:ext uri="{9D8B030D-6E8A-4147-A177-3AD203B41FA5}">
                      <a16:colId xmlns:a16="http://schemas.microsoft.com/office/drawing/2014/main" val="4143738456"/>
                    </a:ext>
                  </a:extLst>
                </a:gridCol>
                <a:gridCol w="5699537">
                  <a:extLst>
                    <a:ext uri="{9D8B030D-6E8A-4147-A177-3AD203B41FA5}">
                      <a16:colId xmlns:a16="http://schemas.microsoft.com/office/drawing/2014/main" val="4159461364"/>
                    </a:ext>
                  </a:extLst>
                </a:gridCol>
              </a:tblGrid>
              <a:tr h="496602">
                <a:tc>
                  <a:txBody>
                    <a:bodyPr/>
                    <a:lstStyle/>
                    <a:p>
                      <a:pPr algn="ctr" fontAlgn="base">
                        <a:spcBef>
                          <a:spcPts val="0"/>
                        </a:spcBef>
                        <a:spcAft>
                          <a:spcPts val="0"/>
                        </a:spcAft>
                      </a:pPr>
                      <a:r>
                        <a:rPr lang="en-US" sz="1500" b="1" i="0" u="none" strike="noStrike">
                          <a:effectLst/>
                          <a:latin typeface="inherit"/>
                        </a:rPr>
                        <a:t>JOSEPH’S SEVEN SORROWS</a:t>
                      </a:r>
                      <a:endParaRPr lang="en-US" sz="1500" b="0" i="0" u="none" strike="noStrike">
                        <a:effectLst/>
                        <a:latin typeface="Arial" panose="020B0604020202020204" pitchFamily="34" charset="0"/>
                      </a:endParaRPr>
                    </a:p>
                  </a:txBody>
                  <a:tcPr marL="118918" marR="118918" marT="118918" marB="118918" anchor="ctr">
                    <a:lnL>
                      <a:noFill/>
                    </a:lnL>
                    <a:lnR>
                      <a:noFill/>
                    </a:lnR>
                    <a:lnT>
                      <a:noFill/>
                    </a:lnT>
                    <a:lnB w="9525" cap="flat" cmpd="sng" algn="ctr">
                      <a:solidFill>
                        <a:srgbClr val="F2F2F2"/>
                      </a:solidFill>
                      <a:prstDash val="solid"/>
                      <a:round/>
                      <a:headEnd type="none" w="med" len="med"/>
                      <a:tailEnd type="none" w="med" len="med"/>
                    </a:lnB>
                    <a:solidFill>
                      <a:srgbClr val="FAFAFA"/>
                    </a:solidFill>
                  </a:tcPr>
                </a:tc>
                <a:tc>
                  <a:txBody>
                    <a:bodyPr/>
                    <a:lstStyle/>
                    <a:p>
                      <a:pPr algn="ctr" fontAlgn="base">
                        <a:spcBef>
                          <a:spcPts val="0"/>
                        </a:spcBef>
                        <a:spcAft>
                          <a:spcPts val="0"/>
                        </a:spcAft>
                      </a:pPr>
                      <a:r>
                        <a:rPr lang="en-US" sz="1500" b="1" i="0" u="none" strike="noStrike">
                          <a:effectLst/>
                          <a:latin typeface="inherit"/>
                        </a:rPr>
                        <a:t>JOSEPH’S SEVEN JOYS</a:t>
                      </a:r>
                      <a:endParaRPr lang="en-US" sz="1500" b="0" i="0" u="none" strike="noStrike">
                        <a:effectLst/>
                        <a:latin typeface="Arial" panose="020B0604020202020204" pitchFamily="34" charset="0"/>
                      </a:endParaRPr>
                    </a:p>
                  </a:txBody>
                  <a:tcPr marL="118918" marR="118918" marT="118918" marB="118918" anchor="ctr">
                    <a:lnL>
                      <a:noFill/>
                    </a:lnL>
                    <a:lnR>
                      <a:noFill/>
                    </a:lnR>
                    <a:lnT>
                      <a:noFill/>
                    </a:lnT>
                    <a:lnB w="9525" cap="flat" cmpd="sng" algn="ctr">
                      <a:solidFill>
                        <a:srgbClr val="F2F2F2"/>
                      </a:solidFill>
                      <a:prstDash val="solid"/>
                      <a:round/>
                      <a:headEnd type="none" w="med" len="med"/>
                      <a:tailEnd type="none" w="med" len="med"/>
                    </a:lnB>
                    <a:solidFill>
                      <a:srgbClr val="FAFAFA"/>
                    </a:solidFill>
                  </a:tcPr>
                </a:tc>
                <a:extLst>
                  <a:ext uri="{0D108BD9-81ED-4DB2-BD59-A6C34878D82A}">
                    <a16:rowId xmlns:a16="http://schemas.microsoft.com/office/drawing/2014/main" val="1092239676"/>
                  </a:ext>
                </a:extLst>
              </a:tr>
              <a:tr h="724924">
                <a:tc>
                  <a:txBody>
                    <a:bodyPr/>
                    <a:lstStyle/>
                    <a:p>
                      <a:pPr algn="ctr" fontAlgn="base">
                        <a:spcBef>
                          <a:spcPts val="0"/>
                        </a:spcBef>
                        <a:spcAft>
                          <a:spcPts val="0"/>
                        </a:spcAft>
                      </a:pPr>
                      <a:r>
                        <a:rPr lang="en-US" sz="1500" b="0" i="0" u="none" strike="noStrike">
                          <a:effectLst/>
                          <a:latin typeface="inherit"/>
                        </a:rPr>
                        <a:t>1. The doubt of St. Joseph</a:t>
                      </a:r>
                      <a:br>
                        <a:rPr lang="en-US" sz="1500" b="0" i="0" u="none" strike="noStrike">
                          <a:effectLst/>
                          <a:latin typeface="inherit"/>
                        </a:rPr>
                      </a:br>
                      <a:r>
                        <a:rPr lang="en-US" sz="1500" b="0" i="0" u="none" strike="noStrike">
                          <a:effectLst/>
                          <a:latin typeface="inherit"/>
                        </a:rPr>
                        <a:t>(Matt. 1:19)</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2F2F2"/>
                    </a:solidFill>
                  </a:tcPr>
                </a:tc>
                <a:tc>
                  <a:txBody>
                    <a:bodyPr/>
                    <a:lstStyle/>
                    <a:p>
                      <a:pPr algn="ctr" fontAlgn="base">
                        <a:spcBef>
                          <a:spcPts val="0"/>
                        </a:spcBef>
                        <a:spcAft>
                          <a:spcPts val="0"/>
                        </a:spcAft>
                      </a:pPr>
                      <a:r>
                        <a:rPr lang="en-US" sz="1500" b="0" i="0" u="none" strike="noStrike">
                          <a:effectLst/>
                          <a:latin typeface="inherit"/>
                        </a:rPr>
                        <a:t>1. The message of the Angel</a:t>
                      </a:r>
                      <a:br>
                        <a:rPr lang="en-US" sz="1500" b="0" i="0" u="none" strike="noStrike">
                          <a:effectLst/>
                          <a:latin typeface="inherit"/>
                        </a:rPr>
                      </a:br>
                      <a:r>
                        <a:rPr lang="en-US" sz="1500" b="0" i="0" u="none" strike="noStrike">
                          <a:effectLst/>
                          <a:latin typeface="inherit"/>
                        </a:rPr>
                        <a:t>(Matt. 1:20)</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242233105"/>
                  </a:ext>
                </a:extLst>
              </a:tr>
              <a:tr h="724924">
                <a:tc>
                  <a:txBody>
                    <a:bodyPr/>
                    <a:lstStyle/>
                    <a:p>
                      <a:pPr algn="ctr" fontAlgn="base">
                        <a:spcBef>
                          <a:spcPts val="0"/>
                        </a:spcBef>
                        <a:spcAft>
                          <a:spcPts val="0"/>
                        </a:spcAft>
                      </a:pPr>
                      <a:r>
                        <a:rPr lang="en-US" sz="1500" b="0" i="0" u="none" strike="noStrike">
                          <a:effectLst/>
                          <a:latin typeface="inherit"/>
                        </a:rPr>
                        <a:t>2. The poverty of Jesus’ birth</a:t>
                      </a:r>
                      <a:br>
                        <a:rPr lang="en-US" sz="1500" b="0" i="0" u="none" strike="noStrike">
                          <a:effectLst/>
                          <a:latin typeface="inherit"/>
                        </a:rPr>
                      </a:br>
                      <a:r>
                        <a:rPr lang="en-US" sz="1500" b="0" i="0" u="none" strike="noStrike">
                          <a:effectLst/>
                          <a:latin typeface="inherit"/>
                        </a:rPr>
                        <a:t>(Luke 2:7)</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AFAFA"/>
                    </a:solidFill>
                  </a:tcPr>
                </a:tc>
                <a:tc>
                  <a:txBody>
                    <a:bodyPr/>
                    <a:lstStyle/>
                    <a:p>
                      <a:pPr algn="ctr" fontAlgn="base">
                        <a:spcBef>
                          <a:spcPts val="0"/>
                        </a:spcBef>
                        <a:spcAft>
                          <a:spcPts val="0"/>
                        </a:spcAft>
                      </a:pPr>
                      <a:r>
                        <a:rPr lang="en-US" sz="1500" b="0" i="0" u="none" strike="noStrike">
                          <a:effectLst/>
                          <a:latin typeface="inherit"/>
                        </a:rPr>
                        <a:t>2. The birth of the Savior</a:t>
                      </a:r>
                      <a:br>
                        <a:rPr lang="en-US" sz="1500" b="0" i="0" u="none" strike="noStrike">
                          <a:effectLst/>
                          <a:latin typeface="inherit"/>
                        </a:rPr>
                      </a:br>
                      <a:r>
                        <a:rPr lang="en-US" sz="1500" b="0" i="0" u="none" strike="noStrike">
                          <a:effectLst/>
                          <a:latin typeface="inherit"/>
                        </a:rPr>
                        <a:t>(Luke 2:10-11)</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AFAFA"/>
                    </a:solidFill>
                  </a:tcPr>
                </a:tc>
                <a:extLst>
                  <a:ext uri="{0D108BD9-81ED-4DB2-BD59-A6C34878D82A}">
                    <a16:rowId xmlns:a16="http://schemas.microsoft.com/office/drawing/2014/main" val="3159400498"/>
                  </a:ext>
                </a:extLst>
              </a:tr>
              <a:tr h="724924">
                <a:tc>
                  <a:txBody>
                    <a:bodyPr/>
                    <a:lstStyle/>
                    <a:p>
                      <a:pPr algn="ctr" fontAlgn="base">
                        <a:spcBef>
                          <a:spcPts val="0"/>
                        </a:spcBef>
                        <a:spcAft>
                          <a:spcPts val="0"/>
                        </a:spcAft>
                      </a:pPr>
                      <a:r>
                        <a:rPr lang="en-US" sz="1500" b="0" i="0" u="none" strike="noStrike">
                          <a:effectLst/>
                          <a:latin typeface="inherit"/>
                        </a:rPr>
                        <a:t>3. The Circumcision</a:t>
                      </a:r>
                      <a:br>
                        <a:rPr lang="en-US" sz="1500" b="0" i="0" u="none" strike="noStrike">
                          <a:effectLst/>
                          <a:latin typeface="inherit"/>
                        </a:rPr>
                      </a:br>
                      <a:r>
                        <a:rPr lang="en-US" sz="1500" b="0" i="0" u="none" strike="noStrike">
                          <a:effectLst/>
                          <a:latin typeface="inherit"/>
                        </a:rPr>
                        <a:t>(Luke 2:21)</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2F2F2"/>
                    </a:solidFill>
                  </a:tcPr>
                </a:tc>
                <a:tc>
                  <a:txBody>
                    <a:bodyPr/>
                    <a:lstStyle/>
                    <a:p>
                      <a:pPr algn="ctr" fontAlgn="base">
                        <a:spcBef>
                          <a:spcPts val="0"/>
                        </a:spcBef>
                        <a:spcAft>
                          <a:spcPts val="0"/>
                        </a:spcAft>
                      </a:pPr>
                      <a:r>
                        <a:rPr lang="en-US" sz="1500" b="0" i="0" u="none" strike="noStrike">
                          <a:effectLst/>
                          <a:latin typeface="inherit"/>
                        </a:rPr>
                        <a:t>3. The Holy Name of Jesus</a:t>
                      </a:r>
                      <a:br>
                        <a:rPr lang="en-US" sz="1500" b="0" i="0" u="none" strike="noStrike">
                          <a:effectLst/>
                          <a:latin typeface="inherit"/>
                        </a:rPr>
                      </a:br>
                      <a:r>
                        <a:rPr lang="en-US" sz="1500" b="0" i="0" u="none" strike="noStrike">
                          <a:effectLst/>
                          <a:latin typeface="inherit"/>
                        </a:rPr>
                        <a:t>(Matt. 1:25)</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1047049869"/>
                  </a:ext>
                </a:extLst>
              </a:tr>
              <a:tr h="724924">
                <a:tc>
                  <a:txBody>
                    <a:bodyPr/>
                    <a:lstStyle/>
                    <a:p>
                      <a:pPr algn="ctr" fontAlgn="base">
                        <a:spcBef>
                          <a:spcPts val="0"/>
                        </a:spcBef>
                        <a:spcAft>
                          <a:spcPts val="0"/>
                        </a:spcAft>
                      </a:pPr>
                      <a:r>
                        <a:rPr lang="en-US" sz="1500" b="0" i="0" u="none" strike="noStrike">
                          <a:effectLst/>
                          <a:latin typeface="inherit"/>
                        </a:rPr>
                        <a:t>4. The prophecy of Simeon</a:t>
                      </a:r>
                      <a:br>
                        <a:rPr lang="en-US" sz="1500" b="0" i="0" u="none" strike="noStrike">
                          <a:effectLst/>
                          <a:latin typeface="inherit"/>
                        </a:rPr>
                      </a:br>
                      <a:r>
                        <a:rPr lang="en-US" sz="1500" b="0" i="0" u="none" strike="noStrike">
                          <a:effectLst/>
                          <a:latin typeface="inherit"/>
                        </a:rPr>
                        <a:t>(Luke 2:34)</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AFAFA"/>
                    </a:solidFill>
                  </a:tcPr>
                </a:tc>
                <a:tc>
                  <a:txBody>
                    <a:bodyPr/>
                    <a:lstStyle/>
                    <a:p>
                      <a:pPr algn="ctr" fontAlgn="base">
                        <a:spcBef>
                          <a:spcPts val="0"/>
                        </a:spcBef>
                        <a:spcAft>
                          <a:spcPts val="0"/>
                        </a:spcAft>
                      </a:pPr>
                      <a:r>
                        <a:rPr lang="en-US" sz="1500" b="0" i="0" u="none" strike="noStrike">
                          <a:effectLst/>
                          <a:latin typeface="inherit"/>
                        </a:rPr>
                        <a:t>4. The effects of the Redemption</a:t>
                      </a:r>
                      <a:br>
                        <a:rPr lang="en-US" sz="1500" b="0" i="0" u="none" strike="noStrike">
                          <a:effectLst/>
                          <a:latin typeface="inherit"/>
                        </a:rPr>
                      </a:br>
                      <a:r>
                        <a:rPr lang="en-US" sz="1500" b="0" i="0" u="none" strike="noStrike">
                          <a:effectLst/>
                          <a:latin typeface="inherit"/>
                        </a:rPr>
                        <a:t>(Luke 2:38)</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AFAFA"/>
                    </a:solidFill>
                  </a:tcPr>
                </a:tc>
                <a:extLst>
                  <a:ext uri="{0D108BD9-81ED-4DB2-BD59-A6C34878D82A}">
                    <a16:rowId xmlns:a16="http://schemas.microsoft.com/office/drawing/2014/main" val="651760389"/>
                  </a:ext>
                </a:extLst>
              </a:tr>
              <a:tr h="724924">
                <a:tc>
                  <a:txBody>
                    <a:bodyPr/>
                    <a:lstStyle/>
                    <a:p>
                      <a:pPr algn="ctr" fontAlgn="base">
                        <a:spcBef>
                          <a:spcPts val="0"/>
                        </a:spcBef>
                        <a:spcAft>
                          <a:spcPts val="0"/>
                        </a:spcAft>
                      </a:pPr>
                      <a:r>
                        <a:rPr lang="en-US" sz="1500" b="0" i="0" u="none" strike="noStrike">
                          <a:effectLst/>
                          <a:latin typeface="inherit"/>
                        </a:rPr>
                        <a:t>5. The flight into Egypt</a:t>
                      </a:r>
                      <a:br>
                        <a:rPr lang="en-US" sz="1500" b="0" i="0" u="none" strike="noStrike">
                          <a:effectLst/>
                          <a:latin typeface="inherit"/>
                        </a:rPr>
                      </a:br>
                      <a:r>
                        <a:rPr lang="en-US" sz="1500" b="0" i="0" u="none" strike="noStrike">
                          <a:effectLst/>
                          <a:latin typeface="inherit"/>
                        </a:rPr>
                        <a:t>(Matt. 2:14)</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2F2F2"/>
                    </a:solidFill>
                  </a:tcPr>
                </a:tc>
                <a:tc>
                  <a:txBody>
                    <a:bodyPr/>
                    <a:lstStyle/>
                    <a:p>
                      <a:pPr algn="ctr" fontAlgn="base">
                        <a:spcBef>
                          <a:spcPts val="0"/>
                        </a:spcBef>
                        <a:spcAft>
                          <a:spcPts val="0"/>
                        </a:spcAft>
                      </a:pPr>
                      <a:r>
                        <a:rPr lang="en-US" sz="1500" b="0" i="0" u="none" strike="noStrike">
                          <a:effectLst/>
                          <a:latin typeface="inherit"/>
                        </a:rPr>
                        <a:t>5. The overthrow of the idols of Egypt</a:t>
                      </a:r>
                      <a:br>
                        <a:rPr lang="en-US" sz="1500" b="0" i="0" u="none" strike="noStrike">
                          <a:effectLst/>
                          <a:latin typeface="inherit"/>
                        </a:rPr>
                      </a:br>
                      <a:r>
                        <a:rPr lang="en-US" sz="1500" b="0" i="0" u="none" strike="noStrike">
                          <a:effectLst/>
                          <a:latin typeface="inherit"/>
                        </a:rPr>
                        <a:t>(Is. 19:1)</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2F2F2"/>
                    </a:solidFill>
                  </a:tcPr>
                </a:tc>
                <a:extLst>
                  <a:ext uri="{0D108BD9-81ED-4DB2-BD59-A6C34878D82A}">
                    <a16:rowId xmlns:a16="http://schemas.microsoft.com/office/drawing/2014/main" val="2063210065"/>
                  </a:ext>
                </a:extLst>
              </a:tr>
              <a:tr h="724924">
                <a:tc>
                  <a:txBody>
                    <a:bodyPr/>
                    <a:lstStyle/>
                    <a:p>
                      <a:pPr algn="ctr" fontAlgn="base">
                        <a:spcBef>
                          <a:spcPts val="0"/>
                        </a:spcBef>
                        <a:spcAft>
                          <a:spcPts val="0"/>
                        </a:spcAft>
                      </a:pPr>
                      <a:r>
                        <a:rPr lang="en-US" sz="1500" b="0" i="0" u="none" strike="noStrike">
                          <a:effectLst/>
                          <a:latin typeface="inherit"/>
                        </a:rPr>
                        <a:t>6. The return from Egypt</a:t>
                      </a:r>
                      <a:br>
                        <a:rPr lang="en-US" sz="1500" b="0" i="0" u="none" strike="noStrike">
                          <a:effectLst/>
                          <a:latin typeface="inherit"/>
                        </a:rPr>
                      </a:br>
                      <a:r>
                        <a:rPr lang="en-US" sz="1500" b="0" i="0" u="none" strike="noStrike">
                          <a:effectLst/>
                          <a:latin typeface="inherit"/>
                        </a:rPr>
                        <a:t>(Matt. 2:22)</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AFAFA"/>
                    </a:solidFill>
                  </a:tcPr>
                </a:tc>
                <a:tc>
                  <a:txBody>
                    <a:bodyPr/>
                    <a:lstStyle/>
                    <a:p>
                      <a:pPr algn="ctr" fontAlgn="base">
                        <a:spcBef>
                          <a:spcPts val="0"/>
                        </a:spcBef>
                        <a:spcAft>
                          <a:spcPts val="0"/>
                        </a:spcAft>
                      </a:pPr>
                      <a:r>
                        <a:rPr lang="en-US" sz="1500" b="0" i="0" u="none" strike="noStrike">
                          <a:effectLst/>
                          <a:latin typeface="inherit"/>
                        </a:rPr>
                        <a:t>6. Life with Jesus and Mary at Nazareth</a:t>
                      </a:r>
                      <a:br>
                        <a:rPr lang="en-US" sz="1500" b="0" i="0" u="none" strike="noStrike">
                          <a:effectLst/>
                          <a:latin typeface="inherit"/>
                        </a:rPr>
                      </a:br>
                      <a:r>
                        <a:rPr lang="en-US" sz="1500" b="0" i="0" u="none" strike="noStrike">
                          <a:effectLst/>
                          <a:latin typeface="inherit"/>
                        </a:rPr>
                        <a:t>(Luke 2:39)</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w="9525" cap="flat" cmpd="sng" algn="ctr">
                      <a:solidFill>
                        <a:srgbClr val="F2F2F2"/>
                      </a:solidFill>
                      <a:prstDash val="solid"/>
                      <a:round/>
                      <a:headEnd type="none" w="med" len="med"/>
                      <a:tailEnd type="none" w="med" len="med"/>
                    </a:lnB>
                    <a:solidFill>
                      <a:srgbClr val="FAFAFA"/>
                    </a:solidFill>
                  </a:tcPr>
                </a:tc>
                <a:extLst>
                  <a:ext uri="{0D108BD9-81ED-4DB2-BD59-A6C34878D82A}">
                    <a16:rowId xmlns:a16="http://schemas.microsoft.com/office/drawing/2014/main" val="3935774013"/>
                  </a:ext>
                </a:extLst>
              </a:tr>
              <a:tr h="724924">
                <a:tc>
                  <a:txBody>
                    <a:bodyPr/>
                    <a:lstStyle/>
                    <a:p>
                      <a:pPr algn="ctr" fontAlgn="base">
                        <a:spcBef>
                          <a:spcPts val="0"/>
                        </a:spcBef>
                        <a:spcAft>
                          <a:spcPts val="0"/>
                        </a:spcAft>
                      </a:pPr>
                      <a:r>
                        <a:rPr lang="en-US" sz="1500" b="0" i="0" u="none" strike="noStrike">
                          <a:effectLst/>
                          <a:latin typeface="inherit"/>
                        </a:rPr>
                        <a:t>7. The loss of the Child Jesus</a:t>
                      </a:r>
                      <a:br>
                        <a:rPr lang="en-US" sz="1500" b="0" i="0" u="none" strike="noStrike">
                          <a:effectLst/>
                          <a:latin typeface="inherit"/>
                        </a:rPr>
                      </a:br>
                      <a:r>
                        <a:rPr lang="en-US" sz="1500" b="0" i="0" u="none" strike="noStrike">
                          <a:effectLst/>
                          <a:latin typeface="inherit"/>
                        </a:rPr>
                        <a:t>(Luke 2:45)</a:t>
                      </a:r>
                      <a:endParaRPr lang="en-US" sz="1500" b="0" i="0" u="none" strike="noStrike">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a:noFill/>
                    </a:lnB>
                    <a:solidFill>
                      <a:srgbClr val="F2F2F2"/>
                    </a:solidFill>
                  </a:tcPr>
                </a:tc>
                <a:tc>
                  <a:txBody>
                    <a:bodyPr/>
                    <a:lstStyle/>
                    <a:p>
                      <a:pPr algn="ctr" fontAlgn="base">
                        <a:spcBef>
                          <a:spcPts val="0"/>
                        </a:spcBef>
                        <a:spcAft>
                          <a:spcPts val="0"/>
                        </a:spcAft>
                      </a:pPr>
                      <a:r>
                        <a:rPr lang="en-US" sz="1500" b="0" i="0" u="none" strike="noStrike" dirty="0">
                          <a:effectLst/>
                          <a:latin typeface="inherit"/>
                        </a:rPr>
                        <a:t>7. The finding of the Child Jesus in the Temple</a:t>
                      </a:r>
                      <a:br>
                        <a:rPr lang="en-US" sz="1500" b="0" i="0" u="none" strike="noStrike" dirty="0">
                          <a:effectLst/>
                          <a:latin typeface="inherit"/>
                        </a:rPr>
                      </a:br>
                      <a:r>
                        <a:rPr lang="en-US" sz="1500" b="0" i="0" u="none" strike="noStrike" dirty="0">
                          <a:effectLst/>
                          <a:latin typeface="inherit"/>
                        </a:rPr>
                        <a:t>(Luke 2:46)</a:t>
                      </a:r>
                      <a:endParaRPr lang="en-US" sz="1500" b="0" i="0" u="none" strike="noStrike" dirty="0">
                        <a:effectLst/>
                        <a:latin typeface="Arial" panose="020B0604020202020204" pitchFamily="34" charset="0"/>
                      </a:endParaRPr>
                    </a:p>
                  </a:txBody>
                  <a:tcPr marL="118918" marR="118918" marT="118918" marB="118918" anchor="ctr">
                    <a:lnL>
                      <a:noFill/>
                    </a:lnL>
                    <a:lnR>
                      <a:noFill/>
                    </a:lnR>
                    <a:lnT w="9525" cap="flat" cmpd="sng" algn="ctr">
                      <a:solidFill>
                        <a:srgbClr val="F2F2F2"/>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488988913"/>
                  </a:ext>
                </a:extLst>
              </a:tr>
            </a:tbl>
          </a:graphicData>
        </a:graphic>
      </p:graphicFrame>
    </p:spTree>
    <p:extLst>
      <p:ext uri="{BB962C8B-B14F-4D97-AF65-F5344CB8AC3E}">
        <p14:creationId xmlns:p14="http://schemas.microsoft.com/office/powerpoint/2010/main" val="165861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1C2A4B30-77D7-4FFB-8B53-A88BD68CA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BCD49-B079-D141-9D87-22006B90FCD6}"/>
              </a:ext>
            </a:extLst>
          </p:cNvPr>
          <p:cNvSpPr>
            <a:spLocks noGrp="1"/>
          </p:cNvSpPr>
          <p:nvPr>
            <p:ph type="title"/>
          </p:nvPr>
        </p:nvSpPr>
        <p:spPr>
          <a:xfrm>
            <a:off x="1451580" y="804519"/>
            <a:ext cx="4325112" cy="1049235"/>
          </a:xfrm>
        </p:spPr>
        <p:txBody>
          <a:bodyPr vert="horz" lIns="91440" tIns="45720" rIns="91440" bIns="45720" rtlCol="0" anchor="t">
            <a:normAutofit/>
          </a:bodyPr>
          <a:lstStyle/>
          <a:p>
            <a:r>
              <a:rPr lang="en-US" sz="2800"/>
              <a:t>First Sorrow &amp; Joy</a:t>
            </a:r>
          </a:p>
        </p:txBody>
      </p:sp>
      <p:cxnSp>
        <p:nvCxnSpPr>
          <p:cNvPr id="17" name="Straight Connector 19">
            <a:extLst>
              <a:ext uri="{FF2B5EF4-FFF2-40B4-BE49-F238E27FC236}">
                <a16:creationId xmlns:a16="http://schemas.microsoft.com/office/drawing/2014/main" id="{373AAE2E-5D6B-4952-A4BB-546C49F8D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1579" y="1853754"/>
            <a:ext cx="432511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2" name="Rectangle 21">
            <a:extLst>
              <a:ext uri="{FF2B5EF4-FFF2-40B4-BE49-F238E27FC236}">
                <a16:creationId xmlns:a16="http://schemas.microsoft.com/office/drawing/2014/main" id="{01E4D783-AD45-49E7-B6C7-BBACB8290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Rectangle 6">
            <a:extLst>
              <a:ext uri="{FF2B5EF4-FFF2-40B4-BE49-F238E27FC236}">
                <a16:creationId xmlns:a16="http://schemas.microsoft.com/office/drawing/2014/main" id="{9329FC39-B790-8543-8193-93886D90BE30}"/>
              </a:ext>
            </a:extLst>
          </p:cNvPr>
          <p:cNvSpPr/>
          <p:nvPr/>
        </p:nvSpPr>
        <p:spPr>
          <a:xfrm>
            <a:off x="1451579" y="2015732"/>
            <a:ext cx="4325113" cy="4074172"/>
          </a:xfrm>
          <a:prstGeom prst="rect">
            <a:avLst/>
          </a:prstGeom>
        </p:spPr>
        <p:txBody>
          <a:bodyPr vert="horz" lIns="91440" tIns="45720" rIns="91440" bIns="45720" rtlCol="0" anchor="t">
            <a:normAutofit/>
          </a:bodyPr>
          <a:lstStyle/>
          <a:p>
            <a:pPr indent="-228600" defTabSz="914400">
              <a:lnSpc>
                <a:spcPct val="110000"/>
              </a:lnSpc>
              <a:spcAft>
                <a:spcPts val="600"/>
              </a:spcAft>
              <a:buClr>
                <a:schemeClr val="accent1"/>
              </a:buClr>
              <a:buSzPct val="100000"/>
              <a:buFont typeface="Arial" panose="020B0604020202020204" pitchFamily="34" charset="0"/>
              <a:buChar char="•"/>
            </a:pPr>
            <a:r>
              <a:rPr lang="en-US" sz="1300"/>
              <a:t>Leader: Chaste lover of Mary, how overwhelmed you were when you thought that you would have to end your betrothal to Mary.  But when the Angel of God came to you in a dream, you were filled with awe to realize that Mary would be your wife, and you would be the guardian of the Messiah.</a:t>
            </a:r>
          </a:p>
          <a:p>
            <a:pPr indent="-228600" defTabSz="914400">
              <a:lnSpc>
                <a:spcPct val="110000"/>
              </a:lnSpc>
              <a:spcAft>
                <a:spcPts val="600"/>
              </a:spcAft>
              <a:buClr>
                <a:schemeClr val="accent1"/>
              </a:buClr>
              <a:buSzPct val="100000"/>
              <a:buFont typeface="Arial" panose="020B0604020202020204" pitchFamily="34" charset="0"/>
              <a:buChar char="•"/>
            </a:pPr>
            <a:endParaRPr lang="en-US" sz="1300"/>
          </a:p>
          <a:p>
            <a:pPr indent="-228600" defTabSz="914400">
              <a:lnSpc>
                <a:spcPct val="110000"/>
              </a:lnSpc>
              <a:spcAft>
                <a:spcPts val="600"/>
              </a:spcAft>
              <a:buClr>
                <a:schemeClr val="accent1"/>
              </a:buClr>
              <a:buSzPct val="100000"/>
              <a:buFont typeface="Arial" panose="020B0604020202020204" pitchFamily="34" charset="0"/>
              <a:buChar char="•"/>
            </a:pPr>
            <a:r>
              <a:rPr lang="en-US" sz="1300"/>
              <a:t>People: Help us, Saint Joseph, help our families and all our loved ones to overcome all sadness of heart and develop an absolute trust in God’s goodness.</a:t>
            </a:r>
          </a:p>
          <a:p>
            <a:pPr indent="-228600" defTabSz="914400">
              <a:lnSpc>
                <a:spcPct val="110000"/>
              </a:lnSpc>
              <a:spcAft>
                <a:spcPts val="600"/>
              </a:spcAft>
              <a:buClr>
                <a:schemeClr val="accent1"/>
              </a:buClr>
              <a:buSzPct val="100000"/>
              <a:buFont typeface="Arial" panose="020B0604020202020204" pitchFamily="34" charset="0"/>
              <a:buChar char="•"/>
            </a:pPr>
            <a:endParaRPr lang="en-US" sz="1300"/>
          </a:p>
          <a:p>
            <a:pPr indent="-228600" defTabSz="914400">
              <a:lnSpc>
                <a:spcPct val="110000"/>
              </a:lnSpc>
              <a:spcAft>
                <a:spcPts val="600"/>
              </a:spcAft>
              <a:buClr>
                <a:schemeClr val="accent1"/>
              </a:buClr>
              <a:buSzPct val="100000"/>
              <a:buFont typeface="Arial" panose="020B0604020202020204" pitchFamily="34" charset="0"/>
              <a:buChar char="•"/>
            </a:pPr>
            <a:r>
              <a:rPr lang="en-US" sz="1300"/>
              <a:t>Leader: Glory to the Father, and to the Son and to the Holy Spirit</a:t>
            </a:r>
          </a:p>
          <a:p>
            <a:pPr indent="-228600" defTabSz="914400">
              <a:lnSpc>
                <a:spcPct val="110000"/>
              </a:lnSpc>
              <a:spcAft>
                <a:spcPts val="600"/>
              </a:spcAft>
              <a:buClr>
                <a:schemeClr val="accent1"/>
              </a:buClr>
              <a:buSzPct val="100000"/>
              <a:buFont typeface="Arial" panose="020B0604020202020204" pitchFamily="34" charset="0"/>
              <a:buChar char="•"/>
            </a:pPr>
            <a:endParaRPr lang="en-US" sz="1300"/>
          </a:p>
          <a:p>
            <a:pPr indent="-228600" defTabSz="914400">
              <a:lnSpc>
                <a:spcPct val="110000"/>
              </a:lnSpc>
              <a:spcAft>
                <a:spcPts val="600"/>
              </a:spcAft>
              <a:buClr>
                <a:schemeClr val="accent1"/>
              </a:buClr>
              <a:buSzPct val="100000"/>
              <a:buFont typeface="Arial" panose="020B0604020202020204" pitchFamily="34" charset="0"/>
              <a:buChar char="•"/>
            </a:pPr>
            <a:r>
              <a:rPr lang="en-US" sz="1300"/>
              <a:t>People: As it was in the beginning is now and will be forever. Amen.</a:t>
            </a:r>
          </a:p>
        </p:txBody>
      </p:sp>
      <p:pic>
        <p:nvPicPr>
          <p:cNvPr id="6" name="Picture 5">
            <a:extLst>
              <a:ext uri="{FF2B5EF4-FFF2-40B4-BE49-F238E27FC236}">
                <a16:creationId xmlns:a16="http://schemas.microsoft.com/office/drawing/2014/main" id="{53A8C779-DA41-5141-888B-4BE7E1A5C48A}"/>
              </a:ext>
            </a:extLst>
          </p:cNvPr>
          <p:cNvPicPr>
            <a:picLocks noChangeAspect="1"/>
          </p:cNvPicPr>
          <p:nvPr/>
        </p:nvPicPr>
        <p:blipFill>
          <a:blip r:embed="rId2"/>
          <a:stretch>
            <a:fillRect/>
          </a:stretch>
        </p:blipFill>
        <p:spPr>
          <a:xfrm>
            <a:off x="7262991" y="804519"/>
            <a:ext cx="2946602" cy="5285385"/>
          </a:xfrm>
          <a:prstGeom prst="rect">
            <a:avLst/>
          </a:prstGeom>
        </p:spPr>
      </p:pic>
    </p:spTree>
    <p:extLst>
      <p:ext uri="{BB962C8B-B14F-4D97-AF65-F5344CB8AC3E}">
        <p14:creationId xmlns:p14="http://schemas.microsoft.com/office/powerpoint/2010/main" val="48893805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220</TotalTime>
  <Words>2215</Words>
  <Application>Microsoft Macintosh PowerPoint</Application>
  <PresentationFormat>Widescreen</PresentationFormat>
  <Paragraphs>102</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Gill Sans MT</vt:lpstr>
      <vt:lpstr>inherit</vt:lpstr>
      <vt:lpstr>Gallery</vt:lpstr>
      <vt:lpstr>Life Long Family Faith</vt:lpstr>
      <vt:lpstr>Year of Saint Joseph</vt:lpstr>
      <vt:lpstr>Opening Prayer</vt:lpstr>
      <vt:lpstr>PowerPoint Presentation</vt:lpstr>
      <vt:lpstr>The Two Feast Days</vt:lpstr>
      <vt:lpstr>PowerPoint Presentation</vt:lpstr>
      <vt:lpstr>PowerPoint Presentation</vt:lpstr>
      <vt:lpstr>PowerPoint Presentation</vt:lpstr>
      <vt:lpstr>First Sorrow &amp; Joy</vt:lpstr>
      <vt:lpstr>Second Sorrow &amp; Joy- the Nativity of Jesus</vt:lpstr>
      <vt:lpstr>Third Sorrow &amp; Joy The Presentation and the Naming of Jesus</vt:lpstr>
      <vt:lpstr>Fourth Sorrow &amp; Joy – The Prophecy of Simeon</vt:lpstr>
      <vt:lpstr>Fifth Sorrow &amp; Joy – The Flight to Egypt</vt:lpstr>
      <vt:lpstr>Sixth Sorrow &amp; Joy – Life in Nazareth</vt:lpstr>
      <vt:lpstr>Seventh Sorrow &amp; Joy –  Losing and Finding Jesus in the Temple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Long Family Faith</dc:title>
  <dc:creator>Sean Connor</dc:creator>
  <cp:lastModifiedBy>SHSTM Collaborative</cp:lastModifiedBy>
  <cp:revision>4</cp:revision>
  <dcterms:created xsi:type="dcterms:W3CDTF">2021-01-22T19:51:17Z</dcterms:created>
  <dcterms:modified xsi:type="dcterms:W3CDTF">2021-01-23T20:13:05Z</dcterms:modified>
</cp:coreProperties>
</file>