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9" r:id="rId6"/>
    <p:sldId id="267" r:id="rId7"/>
    <p:sldId id="268" r:id="rId8"/>
    <p:sldId id="263" r:id="rId9"/>
    <p:sldId id="262" r:id="rId10"/>
    <p:sldId id="260" r:id="rId11"/>
    <p:sldId id="261" r:id="rId12"/>
    <p:sldId id="264" r:id="rId13"/>
    <p:sldId id="265" r:id="rId14"/>
    <p:sldId id="266"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13"/>
    <p:restoredTop sz="96327"/>
  </p:normalViewPr>
  <p:slideViewPr>
    <p:cSldViewPr snapToGrid="0" snapToObjects="1">
      <p:cViewPr varScale="1">
        <p:scale>
          <a:sx n="128" d="100"/>
          <a:sy n="128" d="100"/>
        </p:scale>
        <p:origin x="8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11/18/20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11/18/20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11/18/20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11/18/20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9" name="Rectangle 25">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7">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7CA35847-2DBB-C342-A717-885D9DE1F483}"/>
              </a:ext>
            </a:extLst>
          </p:cNvPr>
          <p:cNvSpPr>
            <a:spLocks noGrp="1"/>
          </p:cNvSpPr>
          <p:nvPr>
            <p:ph type="ctrTitle"/>
          </p:nvPr>
        </p:nvSpPr>
        <p:spPr>
          <a:xfrm>
            <a:off x="659301" y="1474969"/>
            <a:ext cx="2823919" cy="1868760"/>
          </a:xfrm>
        </p:spPr>
        <p:txBody>
          <a:bodyPr>
            <a:normAutofit/>
          </a:bodyPr>
          <a:lstStyle/>
          <a:p>
            <a:r>
              <a:rPr lang="en-US" sz="3300"/>
              <a:t>November 2020</a:t>
            </a:r>
            <a:br>
              <a:rPr lang="en-US" sz="3300"/>
            </a:br>
            <a:br>
              <a:rPr lang="en-US" sz="3300"/>
            </a:br>
            <a:r>
              <a:rPr lang="en-US" sz="3300"/>
              <a:t>Family Faith</a:t>
            </a:r>
          </a:p>
        </p:txBody>
      </p:sp>
      <p:cxnSp>
        <p:nvCxnSpPr>
          <p:cNvPr id="42" name="Straight Connector 29">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43" name="Group 31">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33" name="Rectangle 32">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33">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5" name="Rectangle 35">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AD126B4-EB3B-F549-89E3-231F74119B0B}"/>
              </a:ext>
            </a:extLst>
          </p:cNvPr>
          <p:cNvPicPr>
            <a:picLocks noChangeAspect="1"/>
          </p:cNvPicPr>
          <p:nvPr/>
        </p:nvPicPr>
        <p:blipFill>
          <a:blip r:embed="rId2"/>
          <a:stretch>
            <a:fillRect/>
          </a:stretch>
        </p:blipFill>
        <p:spPr>
          <a:xfrm>
            <a:off x="4618374" y="1682896"/>
            <a:ext cx="6282919" cy="2733069"/>
          </a:xfrm>
          <a:prstGeom prst="rect">
            <a:avLst/>
          </a:prstGeom>
        </p:spPr>
      </p:pic>
      <p:pic>
        <p:nvPicPr>
          <p:cNvPr id="38" name="Picture 37">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0" name="Straight Connector 39">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708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EDEC187B-8110-6A47-863A-D5901B2AB28E}"/>
              </a:ext>
            </a:extLst>
          </p:cNvPr>
          <p:cNvGraphicFramePr>
            <a:graphicFrameLocks noGrp="1"/>
          </p:cNvGraphicFramePr>
          <p:nvPr>
            <p:ph idx="1"/>
            <p:extLst>
              <p:ext uri="{D42A27DB-BD31-4B8C-83A1-F6EECF244321}">
                <p14:modId xmlns:p14="http://schemas.microsoft.com/office/powerpoint/2010/main" val="3542589420"/>
              </p:ext>
            </p:extLst>
          </p:nvPr>
        </p:nvGraphicFramePr>
        <p:xfrm>
          <a:off x="642551" y="643467"/>
          <a:ext cx="10935730" cy="5600931"/>
        </p:xfrm>
        <a:graphic>
          <a:graphicData uri="http://schemas.openxmlformats.org/drawingml/2006/table">
            <a:tbl>
              <a:tblPr>
                <a:solidFill>
                  <a:srgbClr val="404040"/>
                </a:solidFill>
              </a:tblPr>
              <a:tblGrid>
                <a:gridCol w="10935730">
                  <a:extLst>
                    <a:ext uri="{9D8B030D-6E8A-4147-A177-3AD203B41FA5}">
                      <a16:colId xmlns:a16="http://schemas.microsoft.com/office/drawing/2014/main" val="2858986421"/>
                    </a:ext>
                  </a:extLst>
                </a:gridCol>
              </a:tblGrid>
              <a:tr h="273822">
                <a:tc>
                  <a:txBody>
                    <a:bodyPr/>
                    <a:lstStyle/>
                    <a:p>
                      <a:pPr algn="just"/>
                      <a:r>
                        <a:rPr lang="en-US" sz="1200" cap="none" spc="0">
                          <a:solidFill>
                            <a:schemeClr val="bg1"/>
                          </a:solidFill>
                          <a:effectLst/>
                          <a:latin typeface="Times New Roman" panose="02020603050405020304" pitchFamily="18" charset="0"/>
                        </a:rPr>
                        <a:t>J</a:t>
                      </a:r>
                      <a:r>
                        <a:rPr lang="en-US" sz="1200" cap="none" spc="0">
                          <a:solidFill>
                            <a:schemeClr val="bg1"/>
                          </a:solidFill>
                          <a:effectLst/>
                          <a:latin typeface="secondaryFont"/>
                        </a:rPr>
                        <a:t>esus told his disciples this parable: “A man going on a journey called in his servants and entrusted his possessions to them.</a:t>
                      </a:r>
                    </a:p>
                  </a:txBody>
                  <a:tcPr marL="28516" marR="28516" marT="76342" marB="14257"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404040"/>
                    </a:solidFill>
                  </a:tcPr>
                </a:tc>
                <a:extLst>
                  <a:ext uri="{0D108BD9-81ED-4DB2-BD59-A6C34878D82A}">
                    <a16:rowId xmlns:a16="http://schemas.microsoft.com/office/drawing/2014/main" val="1824486334"/>
                  </a:ext>
                </a:extLst>
              </a:tr>
              <a:tr h="273822">
                <a:tc>
                  <a:txBody>
                    <a:bodyPr/>
                    <a:lstStyle/>
                    <a:p>
                      <a:pPr algn="just"/>
                      <a:r>
                        <a:rPr lang="en-US" sz="1200" cap="none" spc="0">
                          <a:solidFill>
                            <a:schemeClr val="bg1"/>
                          </a:solidFill>
                          <a:effectLst/>
                          <a:latin typeface="secondaryFont"/>
                        </a:rPr>
                        <a:t>To one he gave five talents; to another, two; to a third, one– to each according to his ability. Then he went away. Immediately</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718674312"/>
                  </a:ext>
                </a:extLst>
              </a:tr>
              <a:tr h="273822">
                <a:tc>
                  <a:txBody>
                    <a:bodyPr/>
                    <a:lstStyle/>
                    <a:p>
                      <a:pPr algn="just"/>
                      <a:r>
                        <a:rPr lang="en-US" sz="1200" cap="none" spc="0" dirty="0">
                          <a:solidFill>
                            <a:schemeClr val="bg1"/>
                          </a:solidFill>
                          <a:effectLst/>
                          <a:latin typeface="secondaryFont"/>
                        </a:rPr>
                        <a:t>the one who received five talents went and traded with them, and made another five.</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565375630"/>
                  </a:ext>
                </a:extLst>
              </a:tr>
              <a:tr h="273822">
                <a:tc>
                  <a:txBody>
                    <a:bodyPr/>
                    <a:lstStyle/>
                    <a:p>
                      <a:pPr algn="just"/>
                      <a:r>
                        <a:rPr lang="en-US" sz="1200" cap="none" spc="0">
                          <a:solidFill>
                            <a:schemeClr val="bg1"/>
                          </a:solidFill>
                          <a:effectLst/>
                          <a:latin typeface="secondaryFont"/>
                        </a:rPr>
                        <a:t>Likewise, the one who received two made another two.</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1574410530"/>
                  </a:ext>
                </a:extLst>
              </a:tr>
              <a:tr h="273822">
                <a:tc>
                  <a:txBody>
                    <a:bodyPr/>
                    <a:lstStyle/>
                    <a:p>
                      <a:pPr algn="just"/>
                      <a:r>
                        <a:rPr lang="en-US" sz="1200" cap="none" spc="0">
                          <a:solidFill>
                            <a:schemeClr val="bg1"/>
                          </a:solidFill>
                          <a:effectLst/>
                          <a:latin typeface="secondaryFont"/>
                        </a:rPr>
                        <a:t>But the man who received one went off and dug a hole in the ground and buried his master's money.</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404481502"/>
                  </a:ext>
                </a:extLst>
              </a:tr>
              <a:tr h="273822">
                <a:tc>
                  <a:txBody>
                    <a:bodyPr/>
                    <a:lstStyle/>
                    <a:p>
                      <a:pPr algn="just"/>
                      <a:r>
                        <a:rPr lang="en-US" sz="1200" cap="none" spc="0">
                          <a:solidFill>
                            <a:schemeClr val="bg1"/>
                          </a:solidFill>
                          <a:effectLst/>
                          <a:latin typeface="secondaryFont"/>
                        </a:rPr>
                        <a:t>After a long time the master of those servants came back and settled accounts with them.</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746383060"/>
                  </a:ext>
                </a:extLst>
              </a:tr>
              <a:tr h="426506">
                <a:tc>
                  <a:txBody>
                    <a:bodyPr/>
                    <a:lstStyle/>
                    <a:p>
                      <a:pPr algn="just"/>
                      <a:r>
                        <a:rPr lang="en-US" sz="1200" cap="none" spc="0" dirty="0">
                          <a:solidFill>
                            <a:schemeClr val="bg1"/>
                          </a:solidFill>
                          <a:effectLst/>
                          <a:latin typeface="secondaryFont"/>
                        </a:rPr>
                        <a:t>The one who had received five talents came forward bringing the additional five. He said, 'Master, you gave me five talents. See, I have made five more.'</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555394908"/>
                  </a:ext>
                </a:extLst>
              </a:tr>
              <a:tr h="426506">
                <a:tc>
                  <a:txBody>
                    <a:bodyPr/>
                    <a:lstStyle/>
                    <a:p>
                      <a:pPr algn="just"/>
                      <a:r>
                        <a:rPr lang="en-US" sz="1200" cap="none" spc="0">
                          <a:solidFill>
                            <a:schemeClr val="bg1"/>
                          </a:solidFill>
                          <a:effectLst/>
                          <a:latin typeface="secondaryFont"/>
                        </a:rPr>
                        <a:t>His master said to him, 'Well done, my good and faithful servant. Since you were faithful in small matters, I will give you great responsibilities. Come, share your master's joy.'</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1515107764"/>
                  </a:ext>
                </a:extLst>
              </a:tr>
              <a:tr h="426506">
                <a:tc>
                  <a:txBody>
                    <a:bodyPr/>
                    <a:lstStyle/>
                    <a:p>
                      <a:pPr algn="just"/>
                      <a:r>
                        <a:rPr lang="en-US" sz="1200" cap="none" spc="0">
                          <a:solidFill>
                            <a:schemeClr val="bg1"/>
                          </a:solidFill>
                          <a:effectLst/>
                          <a:latin typeface="secondaryFont"/>
                        </a:rPr>
                        <a:t>(Then) the one who had received two talents also came forward and said, 'Master, you gave me two talents. See, I have made two more.'</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1769544486"/>
                  </a:ext>
                </a:extLst>
              </a:tr>
              <a:tr h="426506">
                <a:tc>
                  <a:txBody>
                    <a:bodyPr/>
                    <a:lstStyle/>
                    <a:p>
                      <a:pPr algn="just"/>
                      <a:r>
                        <a:rPr lang="en-US" sz="1200" cap="none" spc="0">
                          <a:solidFill>
                            <a:schemeClr val="bg1"/>
                          </a:solidFill>
                          <a:effectLst/>
                          <a:latin typeface="secondaryFont"/>
                        </a:rPr>
                        <a:t>His master said to him, 'Well done, my good and faithful servant. Since you were faithful in small matters, I will give you great responsibilities. Come, share your master's joy.'</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1759012329"/>
                  </a:ext>
                </a:extLst>
              </a:tr>
              <a:tr h="426506">
                <a:tc>
                  <a:txBody>
                    <a:bodyPr/>
                    <a:lstStyle/>
                    <a:p>
                      <a:pPr algn="just"/>
                      <a:r>
                        <a:rPr lang="en-US" sz="1200" cap="none" spc="0">
                          <a:solidFill>
                            <a:schemeClr val="bg1"/>
                          </a:solidFill>
                          <a:effectLst/>
                          <a:latin typeface="secondaryFont"/>
                        </a:rPr>
                        <a:t>Then the one who had received the one talent came forward and said, 'Master, I knew you were a demanding person, harvesting where you did not plant and gathering where you did not scatter;</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271891811"/>
                  </a:ext>
                </a:extLst>
              </a:tr>
              <a:tr h="273822">
                <a:tc>
                  <a:txBody>
                    <a:bodyPr/>
                    <a:lstStyle/>
                    <a:p>
                      <a:pPr algn="just"/>
                      <a:r>
                        <a:rPr lang="en-US" sz="1200" cap="none" spc="0">
                          <a:solidFill>
                            <a:schemeClr val="bg1"/>
                          </a:solidFill>
                          <a:effectLst/>
                          <a:latin typeface="secondaryFont"/>
                        </a:rPr>
                        <a:t>so out of fear I went off and buried your talent in the ground. Here it is back.'</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34429635"/>
                  </a:ext>
                </a:extLst>
              </a:tr>
              <a:tr h="426506">
                <a:tc>
                  <a:txBody>
                    <a:bodyPr/>
                    <a:lstStyle/>
                    <a:p>
                      <a:pPr algn="just"/>
                      <a:r>
                        <a:rPr lang="en-US" sz="1200" cap="none" spc="0">
                          <a:solidFill>
                            <a:schemeClr val="bg1"/>
                          </a:solidFill>
                          <a:effectLst/>
                          <a:latin typeface="secondaryFont"/>
                        </a:rPr>
                        <a:t>His master said to him in reply, 'You wicked, lazy servant! So you knew that I harvest where I did not plant and gather where I did not scatter?</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4114900760"/>
                  </a:ext>
                </a:extLst>
              </a:tr>
              <a:tr h="273822">
                <a:tc>
                  <a:txBody>
                    <a:bodyPr/>
                    <a:lstStyle/>
                    <a:p>
                      <a:pPr algn="just"/>
                      <a:r>
                        <a:rPr lang="en-US" sz="1200" cap="none" spc="0">
                          <a:solidFill>
                            <a:schemeClr val="bg1"/>
                          </a:solidFill>
                          <a:effectLst/>
                          <a:latin typeface="secondaryFont"/>
                        </a:rPr>
                        <a:t>Should you not then have put my money in the bank so that I could have got it back with interest on my return?</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793164332"/>
                  </a:ext>
                </a:extLst>
              </a:tr>
              <a:tr h="273822">
                <a:tc>
                  <a:txBody>
                    <a:bodyPr/>
                    <a:lstStyle/>
                    <a:p>
                      <a:pPr algn="just"/>
                      <a:r>
                        <a:rPr lang="en-US" sz="1200" cap="none" spc="0">
                          <a:solidFill>
                            <a:schemeClr val="bg1"/>
                          </a:solidFill>
                          <a:effectLst/>
                          <a:latin typeface="secondaryFont"/>
                        </a:rPr>
                        <a:t>Now then! Take the talent from him and give it to the one with ten.</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062366657"/>
                  </a:ext>
                </a:extLst>
              </a:tr>
              <a:tr h="273822">
                <a:tc>
                  <a:txBody>
                    <a:bodyPr/>
                    <a:lstStyle/>
                    <a:p>
                      <a:pPr algn="just"/>
                      <a:r>
                        <a:rPr lang="en-US" sz="1200" cap="none" spc="0">
                          <a:solidFill>
                            <a:schemeClr val="bg1"/>
                          </a:solidFill>
                          <a:effectLst/>
                          <a:latin typeface="secondaryFont"/>
                        </a:rPr>
                        <a:t>For to everyone who has, more will be given and he will grow rich; but from the one who has not, even what he has will be taken away.</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1800139667"/>
                  </a:ext>
                </a:extLst>
              </a:tr>
              <a:tr h="273822">
                <a:tc>
                  <a:txBody>
                    <a:bodyPr/>
                    <a:lstStyle/>
                    <a:p>
                      <a:pPr algn="just"/>
                      <a:r>
                        <a:rPr lang="en-US" sz="1200" cap="none" spc="0" dirty="0">
                          <a:solidFill>
                            <a:schemeClr val="bg1"/>
                          </a:solidFill>
                          <a:effectLst/>
                          <a:latin typeface="secondaryFont"/>
                        </a:rPr>
                        <a:t>And throw this useless servant into the darkness outside, where there will be wailing and grinding of teeth.'”</a:t>
                      </a:r>
                    </a:p>
                  </a:txBody>
                  <a:tcPr marL="28516" marR="28516" marT="76342" marB="14257" anchor="ctr">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510161497"/>
                  </a:ext>
                </a:extLst>
              </a:tr>
            </a:tbl>
          </a:graphicData>
        </a:graphic>
      </p:graphicFrame>
    </p:spTree>
    <p:extLst>
      <p:ext uri="{BB962C8B-B14F-4D97-AF65-F5344CB8AC3E}">
        <p14:creationId xmlns:p14="http://schemas.microsoft.com/office/powerpoint/2010/main" val="2263744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BB14454-D00C-4958-BB39-F5F9F3AC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8A657A7-C4E5-425B-98FA-BB817FF7BF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1084370-0E70-4003-9787-3490FCC20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5" name="Group 14">
            <a:extLst>
              <a:ext uri="{FF2B5EF4-FFF2-40B4-BE49-F238E27FC236}">
                <a16:creationId xmlns:a16="http://schemas.microsoft.com/office/drawing/2014/main" id="{2B7C66D2-22E8-4E8F-829B-050BFA7C86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7463259" y="583365"/>
            <a:chExt cx="6104330" cy="5181928"/>
          </a:xfrm>
        </p:grpSpPr>
        <p:sp>
          <p:nvSpPr>
            <p:cNvPr id="16" name="Rectangle 15">
              <a:extLst>
                <a:ext uri="{FF2B5EF4-FFF2-40B4-BE49-F238E27FC236}">
                  <a16:creationId xmlns:a16="http://schemas.microsoft.com/office/drawing/2014/main" id="{F0B78D6F-1F61-4DBB-8F5A-934BB850D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3EA261D-1F8C-4BE5-8586-3C1CC5CE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FBDEBD14-796A-094A-A4BE-59EC86D764BF}"/>
              </a:ext>
            </a:extLst>
          </p:cNvPr>
          <p:cNvSpPr>
            <a:spLocks noGrp="1"/>
          </p:cNvSpPr>
          <p:nvPr>
            <p:ph idx="1"/>
          </p:nvPr>
        </p:nvSpPr>
        <p:spPr>
          <a:xfrm>
            <a:off x="7218029" y="2015732"/>
            <a:ext cx="3520368" cy="3450613"/>
          </a:xfrm>
        </p:spPr>
        <p:txBody>
          <a:bodyPr>
            <a:normAutofit fontScale="92500" lnSpcReduction="20000"/>
          </a:bodyPr>
          <a:lstStyle/>
          <a:p>
            <a:pPr>
              <a:lnSpc>
                <a:spcPct val="110000"/>
              </a:lnSpc>
            </a:pPr>
            <a:r>
              <a:rPr lang="en-US" sz="1600" dirty="0"/>
              <a:t>This weekend’s parable suggests 3 questions:</a:t>
            </a:r>
          </a:p>
          <a:p>
            <a:pPr>
              <a:lnSpc>
                <a:spcPct val="110000"/>
              </a:lnSpc>
            </a:pPr>
            <a:r>
              <a:rPr lang="en-US" sz="1600" dirty="0"/>
              <a:t>1. Who is the master?</a:t>
            </a:r>
          </a:p>
          <a:p>
            <a:pPr>
              <a:lnSpc>
                <a:spcPct val="110000"/>
              </a:lnSpc>
            </a:pPr>
            <a:endParaRPr lang="en-US" sz="1600" dirty="0"/>
          </a:p>
          <a:p>
            <a:pPr>
              <a:lnSpc>
                <a:spcPct val="110000"/>
              </a:lnSpc>
            </a:pPr>
            <a:endParaRPr lang="en-US" sz="1600" dirty="0"/>
          </a:p>
          <a:p>
            <a:pPr>
              <a:lnSpc>
                <a:spcPct val="110000"/>
              </a:lnSpc>
            </a:pPr>
            <a:r>
              <a:rPr lang="en-US" sz="1600" dirty="0"/>
              <a:t>We know he knows his servants</a:t>
            </a:r>
          </a:p>
          <a:p>
            <a:pPr lvl="1">
              <a:lnSpc>
                <a:spcPct val="110000"/>
              </a:lnSpc>
            </a:pPr>
            <a:r>
              <a:rPr lang="en-US" sz="1600" dirty="0"/>
              <a:t>With an intimate knowledge of their personal abilities right down to their most minute differences</a:t>
            </a:r>
          </a:p>
          <a:p>
            <a:pPr lvl="1">
              <a:lnSpc>
                <a:spcPct val="110000"/>
              </a:lnSpc>
            </a:pPr>
            <a:r>
              <a:rPr lang="en-US" sz="1600" dirty="0"/>
              <a:t>He entrusts sizeable sums to them, even though they are servants</a:t>
            </a:r>
          </a:p>
          <a:p>
            <a:pPr lvl="1">
              <a:lnSpc>
                <a:spcPct val="110000"/>
              </a:lnSpc>
            </a:pPr>
            <a:endParaRPr lang="en-US" sz="1300" dirty="0"/>
          </a:p>
          <a:p>
            <a:pPr lvl="1">
              <a:lnSpc>
                <a:spcPct val="110000"/>
              </a:lnSpc>
            </a:pPr>
            <a:endParaRPr lang="en-US" sz="1300" dirty="0"/>
          </a:p>
          <a:p>
            <a:pPr lvl="1">
              <a:lnSpc>
                <a:spcPct val="110000"/>
              </a:lnSpc>
            </a:pPr>
            <a:endParaRPr lang="en-US" sz="1300" dirty="0"/>
          </a:p>
          <a:p>
            <a:pPr lvl="1">
              <a:lnSpc>
                <a:spcPct val="110000"/>
              </a:lnSpc>
            </a:pPr>
            <a:endParaRPr lang="en-US" sz="1300" dirty="0"/>
          </a:p>
        </p:txBody>
      </p:sp>
      <p:pic>
        <p:nvPicPr>
          <p:cNvPr id="19" name="Picture 18">
            <a:extLst>
              <a:ext uri="{FF2B5EF4-FFF2-40B4-BE49-F238E27FC236}">
                <a16:creationId xmlns:a16="http://schemas.microsoft.com/office/drawing/2014/main" id="{3635D2BC-4EDA-4A3E-83BF-035608099B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A3C86EB9-7FA9-42F7-B348-A7FD17436A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indoor, dog, sitting, small&#10;&#10;Description automatically generated">
            <a:extLst>
              <a:ext uri="{FF2B5EF4-FFF2-40B4-BE49-F238E27FC236}">
                <a16:creationId xmlns:a16="http://schemas.microsoft.com/office/drawing/2014/main" id="{928A8805-E2F7-024E-9772-E484717B1E9E}"/>
              </a:ext>
            </a:extLst>
          </p:cNvPr>
          <p:cNvPicPr>
            <a:picLocks noChangeAspect="1"/>
          </p:cNvPicPr>
          <p:nvPr/>
        </p:nvPicPr>
        <p:blipFill>
          <a:blip r:embed="rId3"/>
          <a:stretch>
            <a:fillRect/>
          </a:stretch>
        </p:blipFill>
        <p:spPr>
          <a:xfrm>
            <a:off x="1140973" y="1278460"/>
            <a:ext cx="5080000" cy="3619500"/>
          </a:xfrm>
          <a:prstGeom prst="rect">
            <a:avLst/>
          </a:prstGeom>
        </p:spPr>
      </p:pic>
    </p:spTree>
    <p:extLst>
      <p:ext uri="{BB962C8B-B14F-4D97-AF65-F5344CB8AC3E}">
        <p14:creationId xmlns:p14="http://schemas.microsoft.com/office/powerpoint/2010/main" val="128007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8E51B09-2B9E-4D82-A5F8-29F85CBE2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9240118-40F3-4A1C-85DC-4E58525CB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3" name="Group 12">
            <a:extLst>
              <a:ext uri="{FF2B5EF4-FFF2-40B4-BE49-F238E27FC236}">
                <a16:creationId xmlns:a16="http://schemas.microsoft.com/office/drawing/2014/main" id="{C269951F-7B8C-4336-BC68-9BA9843CE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7463259" y="583365"/>
            <a:chExt cx="4074533" cy="5181928"/>
          </a:xfrm>
        </p:grpSpPr>
        <p:sp>
          <p:nvSpPr>
            <p:cNvPr id="14" name="Rectangle 13">
              <a:extLst>
                <a:ext uri="{FF2B5EF4-FFF2-40B4-BE49-F238E27FC236}">
                  <a16:creationId xmlns:a16="http://schemas.microsoft.com/office/drawing/2014/main" id="{CFD48101-E230-4669-8C1B-39BAAB2BB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8FA112-D8F0-41D3-9171-B0A3110E2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A9087EE4-E285-4C8E-AC5F-CAE7D1FDE3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 name="Picture 3">
            <a:extLst>
              <a:ext uri="{FF2B5EF4-FFF2-40B4-BE49-F238E27FC236}">
                <a16:creationId xmlns:a16="http://schemas.microsoft.com/office/drawing/2014/main" id="{3BCD044D-0DE7-E64F-B0D1-876A07F0FC1F}"/>
              </a:ext>
            </a:extLst>
          </p:cNvPr>
          <p:cNvPicPr>
            <a:picLocks noChangeAspect="1"/>
          </p:cNvPicPr>
          <p:nvPr/>
        </p:nvPicPr>
        <p:blipFill rotWithShape="1">
          <a:blip r:embed="rId2"/>
          <a:srcRect r="-1" b="1341"/>
          <a:stretch/>
        </p:blipFill>
        <p:spPr>
          <a:xfrm>
            <a:off x="1285438" y="1116345"/>
            <a:ext cx="2799103" cy="3866172"/>
          </a:xfrm>
          <a:prstGeom prst="rect">
            <a:avLst/>
          </a:prstGeom>
        </p:spPr>
      </p:pic>
      <p:sp>
        <p:nvSpPr>
          <p:cNvPr id="3" name="Content Placeholder 2">
            <a:extLst>
              <a:ext uri="{FF2B5EF4-FFF2-40B4-BE49-F238E27FC236}">
                <a16:creationId xmlns:a16="http://schemas.microsoft.com/office/drawing/2014/main" id="{A724DB4D-7205-CD46-AF56-CE7A458FDC78}"/>
              </a:ext>
            </a:extLst>
          </p:cNvPr>
          <p:cNvSpPr>
            <a:spLocks noGrp="1"/>
          </p:cNvSpPr>
          <p:nvPr>
            <p:ph idx="1"/>
          </p:nvPr>
        </p:nvSpPr>
        <p:spPr>
          <a:xfrm>
            <a:off x="5188043" y="482172"/>
            <a:ext cx="5550355" cy="4984174"/>
          </a:xfrm>
        </p:spPr>
        <p:txBody>
          <a:bodyPr>
            <a:noAutofit/>
          </a:bodyPr>
          <a:lstStyle/>
          <a:p>
            <a:pPr marL="0" indent="0" algn="ctr">
              <a:lnSpc>
                <a:spcPct val="110000"/>
              </a:lnSpc>
              <a:buNone/>
            </a:pPr>
            <a:r>
              <a:rPr lang="en-US" sz="1600" dirty="0"/>
              <a:t>The master goes away for a long time</a:t>
            </a:r>
          </a:p>
          <a:p>
            <a:pPr marL="0" indent="0" algn="ctr">
              <a:lnSpc>
                <a:spcPct val="110000"/>
              </a:lnSpc>
              <a:buNone/>
            </a:pPr>
            <a:r>
              <a:rPr lang="en-US" sz="1600" dirty="0"/>
              <a:t>leaves them with his talents </a:t>
            </a:r>
          </a:p>
          <a:p>
            <a:pPr lvl="1">
              <a:lnSpc>
                <a:spcPct val="110000"/>
              </a:lnSpc>
            </a:pPr>
            <a:endParaRPr lang="en-US" sz="1600" dirty="0"/>
          </a:p>
          <a:p>
            <a:pPr marL="457200" lvl="1" indent="0">
              <a:lnSpc>
                <a:spcPct val="110000"/>
              </a:lnSpc>
              <a:buNone/>
            </a:pPr>
            <a:endParaRPr lang="en-US" sz="1600" dirty="0"/>
          </a:p>
          <a:p>
            <a:pPr marL="457200" lvl="1" indent="0">
              <a:lnSpc>
                <a:spcPct val="110000"/>
              </a:lnSpc>
              <a:buNone/>
            </a:pPr>
            <a:endParaRPr lang="en-US" sz="1600" dirty="0"/>
          </a:p>
          <a:p>
            <a:pPr lvl="1">
              <a:lnSpc>
                <a:spcPct val="110000"/>
              </a:lnSpc>
            </a:pPr>
            <a:r>
              <a:rPr lang="en-US" sz="1600" dirty="0"/>
              <a:t>In doing so they know have means to buy their way out of his servitude</a:t>
            </a:r>
          </a:p>
          <a:p>
            <a:pPr lvl="1">
              <a:lnSpc>
                <a:spcPct val="110000"/>
              </a:lnSpc>
            </a:pPr>
            <a:r>
              <a:rPr lang="en-US" sz="1600" dirty="0"/>
              <a:t>The absence of the master gives them the time to run away</a:t>
            </a:r>
          </a:p>
          <a:p>
            <a:pPr lvl="1">
              <a:lnSpc>
                <a:spcPct val="110000"/>
              </a:lnSpc>
            </a:pPr>
            <a:r>
              <a:rPr lang="en-US" sz="1600" dirty="0"/>
              <a:t>The master is not out to multiply his fortune (otherwise he would have given the talents to the first servant who could have made the most back)</a:t>
            </a:r>
          </a:p>
          <a:p>
            <a:pPr lvl="1">
              <a:lnSpc>
                <a:spcPct val="110000"/>
              </a:lnSpc>
            </a:pPr>
            <a:r>
              <a:rPr lang="en-US" sz="1600" dirty="0"/>
              <a:t>We can also conclude that the master does not need to go away for the parable to make sense.</a:t>
            </a:r>
          </a:p>
        </p:txBody>
      </p:sp>
      <p:pic>
        <p:nvPicPr>
          <p:cNvPr id="19" name="Picture 18">
            <a:extLst>
              <a:ext uri="{FF2B5EF4-FFF2-40B4-BE49-F238E27FC236}">
                <a16:creationId xmlns:a16="http://schemas.microsoft.com/office/drawing/2014/main" id="{DD8AF6BD-5D32-4F8F-98B6-05F8A4390CB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B47013E4-D33D-425E-B32E-DE7D5CB5F3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2758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E23957-1494-8642-9E8E-F599A75D8AEC}"/>
              </a:ext>
            </a:extLst>
          </p:cNvPr>
          <p:cNvPicPr>
            <a:picLocks noChangeAspect="1"/>
          </p:cNvPicPr>
          <p:nvPr/>
        </p:nvPicPr>
        <p:blipFill rotWithShape="1">
          <a:blip r:embed="rId2"/>
          <a:srcRect t="3871" r="9090" b="19230"/>
          <a:stretch/>
        </p:blipFill>
        <p:spPr>
          <a:xfrm>
            <a:off x="-3178" y="10"/>
            <a:ext cx="12191695" cy="6857990"/>
          </a:xfrm>
          <a:prstGeom prst="rect">
            <a:avLst/>
          </a:prstGeom>
        </p:spPr>
      </p:pic>
      <p:sp>
        <p:nvSpPr>
          <p:cNvPr id="65" name="Rectangle 64">
            <a:extLst>
              <a:ext uri="{FF2B5EF4-FFF2-40B4-BE49-F238E27FC236}">
                <a16:creationId xmlns:a16="http://schemas.microsoft.com/office/drawing/2014/main" id="{F2AF0D79-4A1A-4F27-B9F0-CF252C4AC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636753"/>
            <a:ext cx="829943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806745-4DC9-EB44-80D5-EEC98E32301C}"/>
              </a:ext>
            </a:extLst>
          </p:cNvPr>
          <p:cNvSpPr>
            <a:spLocks noGrp="1"/>
          </p:cNvSpPr>
          <p:nvPr>
            <p:ph type="title"/>
          </p:nvPr>
        </p:nvSpPr>
        <p:spPr>
          <a:xfrm>
            <a:off x="1304017" y="804520"/>
            <a:ext cx="6815731" cy="1049235"/>
          </a:xfrm>
        </p:spPr>
        <p:txBody>
          <a:bodyPr>
            <a:normAutofit/>
          </a:bodyPr>
          <a:lstStyle/>
          <a:p>
            <a:r>
              <a:rPr lang="en-US">
                <a:solidFill>
                  <a:srgbClr val="FFFFFE"/>
                </a:solidFill>
              </a:rPr>
              <a:t>The wicked lazy servant</a:t>
            </a:r>
          </a:p>
        </p:txBody>
      </p:sp>
      <p:cxnSp>
        <p:nvCxnSpPr>
          <p:cNvPr id="67" name="Straight Connector 66">
            <a:extLst>
              <a:ext uri="{FF2B5EF4-FFF2-40B4-BE49-F238E27FC236}">
                <a16:creationId xmlns:a16="http://schemas.microsoft.com/office/drawing/2014/main" id="{8E83266B-97F8-4AB9-818F-3A70E8D858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6385" y="1847088"/>
            <a:ext cx="6813363" cy="0"/>
          </a:xfrm>
          <a:prstGeom prst="line">
            <a:avLst/>
          </a:prstGeom>
          <a:ln w="31750">
            <a:solidFill>
              <a:srgbClr val="A5885A"/>
            </a:solidFill>
          </a:ln>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860AFB8F-04EF-5E47-8786-4951F7E4223B}"/>
              </a:ext>
            </a:extLst>
          </p:cNvPr>
          <p:cNvSpPr>
            <a:spLocks noGrp="1"/>
          </p:cNvSpPr>
          <p:nvPr>
            <p:ph idx="1"/>
          </p:nvPr>
        </p:nvSpPr>
        <p:spPr>
          <a:xfrm>
            <a:off x="1304018" y="2251881"/>
            <a:ext cx="5410682" cy="3207223"/>
          </a:xfrm>
        </p:spPr>
        <p:txBody>
          <a:bodyPr>
            <a:normAutofit/>
          </a:bodyPr>
          <a:lstStyle/>
          <a:p>
            <a:pPr>
              <a:buClr>
                <a:srgbClr val="A5885A"/>
              </a:buClr>
            </a:pPr>
            <a:r>
              <a:rPr lang="en-US" dirty="0">
                <a:solidFill>
                  <a:srgbClr val="FFFFFE"/>
                </a:solidFill>
              </a:rPr>
              <a:t>Reveals deep seated pride</a:t>
            </a:r>
          </a:p>
          <a:p>
            <a:pPr>
              <a:buClr>
                <a:srgbClr val="A5885A"/>
              </a:buClr>
            </a:pPr>
            <a:r>
              <a:rPr lang="en-US" dirty="0">
                <a:solidFill>
                  <a:srgbClr val="FFFFFE"/>
                </a:solidFill>
              </a:rPr>
              <a:t>So much so that he did not even see his fellow servants good works, nor ask for help support and guidance, perhaps they even offered it</a:t>
            </a:r>
          </a:p>
          <a:p>
            <a:pPr>
              <a:buClr>
                <a:srgbClr val="A5885A"/>
              </a:buClr>
            </a:pPr>
            <a:r>
              <a:rPr lang="en-US" dirty="0">
                <a:solidFill>
                  <a:srgbClr val="FFFFFE"/>
                </a:solidFill>
              </a:rPr>
              <a:t>The gifts given and the abilities of those around him eclipse the significance of what was offered to him.  This is what Judas did.</a:t>
            </a:r>
          </a:p>
        </p:txBody>
      </p:sp>
    </p:spTree>
    <p:extLst>
      <p:ext uri="{BB962C8B-B14F-4D97-AF65-F5344CB8AC3E}">
        <p14:creationId xmlns:p14="http://schemas.microsoft.com/office/powerpoint/2010/main" val="4122907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C76AC0-BB6B-419E-A327-AFA297500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B3E0B6A3-E197-43D6-82D5-7455DAB1A7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1847088"/>
            <a:ext cx="4158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98F4E034-EDFC-5A44-941E-27AD68B87A61}"/>
              </a:ext>
            </a:extLst>
          </p:cNvPr>
          <p:cNvSpPr>
            <a:spLocks noGrp="1"/>
          </p:cNvSpPr>
          <p:nvPr>
            <p:ph type="title"/>
          </p:nvPr>
        </p:nvSpPr>
        <p:spPr>
          <a:xfrm>
            <a:off x="6579648" y="804520"/>
            <a:ext cx="4158749" cy="1049235"/>
          </a:xfrm>
        </p:spPr>
        <p:txBody>
          <a:bodyPr>
            <a:normAutofit/>
          </a:bodyPr>
          <a:lstStyle/>
          <a:p>
            <a:r>
              <a:rPr lang="en-US"/>
              <a:t>The 3</a:t>
            </a:r>
            <a:r>
              <a:rPr lang="en-US" baseline="30000"/>
              <a:t>rd</a:t>
            </a:r>
            <a:r>
              <a:rPr lang="en-US"/>
              <a:t> servant</a:t>
            </a:r>
          </a:p>
        </p:txBody>
      </p:sp>
      <p:sp>
        <p:nvSpPr>
          <p:cNvPr id="19" name="Rectangle 18">
            <a:extLst>
              <a:ext uri="{FF2B5EF4-FFF2-40B4-BE49-F238E27FC236}">
                <a16:creationId xmlns:a16="http://schemas.microsoft.com/office/drawing/2014/main" id="{8B0E4246-09B8-46D7-A0D2-4D264863A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4" name="Picture 3">
            <a:extLst>
              <a:ext uri="{FF2B5EF4-FFF2-40B4-BE49-F238E27FC236}">
                <a16:creationId xmlns:a16="http://schemas.microsoft.com/office/drawing/2014/main" id="{454BE728-9BED-D64A-ABA2-4FDB7210567E}"/>
              </a:ext>
            </a:extLst>
          </p:cNvPr>
          <p:cNvPicPr>
            <a:picLocks noChangeAspect="1"/>
          </p:cNvPicPr>
          <p:nvPr/>
        </p:nvPicPr>
        <p:blipFill>
          <a:blip r:embed="rId2"/>
          <a:stretch>
            <a:fillRect/>
          </a:stretch>
        </p:blipFill>
        <p:spPr>
          <a:xfrm>
            <a:off x="959443" y="724702"/>
            <a:ext cx="4660762" cy="4660762"/>
          </a:xfrm>
          <a:prstGeom prst="rect">
            <a:avLst/>
          </a:prstGeom>
        </p:spPr>
      </p:pic>
      <p:sp>
        <p:nvSpPr>
          <p:cNvPr id="3" name="Content Placeholder 2">
            <a:extLst>
              <a:ext uri="{FF2B5EF4-FFF2-40B4-BE49-F238E27FC236}">
                <a16:creationId xmlns:a16="http://schemas.microsoft.com/office/drawing/2014/main" id="{FD4B42E1-18F1-D549-AF58-6011AC3108FD}"/>
              </a:ext>
            </a:extLst>
          </p:cNvPr>
          <p:cNvSpPr>
            <a:spLocks noGrp="1"/>
          </p:cNvSpPr>
          <p:nvPr>
            <p:ph idx="1"/>
          </p:nvPr>
        </p:nvSpPr>
        <p:spPr>
          <a:xfrm>
            <a:off x="6579647" y="2015732"/>
            <a:ext cx="4158750" cy="3450613"/>
          </a:xfrm>
        </p:spPr>
        <p:txBody>
          <a:bodyPr>
            <a:normAutofit/>
          </a:bodyPr>
          <a:lstStyle/>
          <a:p>
            <a:r>
              <a:rPr lang="en-US" dirty="0"/>
              <a:t>One who claims fear prevents him from even investing his/her talent</a:t>
            </a:r>
          </a:p>
          <a:p>
            <a:r>
              <a:rPr lang="en-US" dirty="0"/>
              <a:t>The one who does not trust the Master</a:t>
            </a:r>
          </a:p>
          <a:p>
            <a:endParaRPr lang="en-US" dirty="0"/>
          </a:p>
        </p:txBody>
      </p:sp>
      <p:pic>
        <p:nvPicPr>
          <p:cNvPr id="21" name="Picture 20">
            <a:extLst>
              <a:ext uri="{FF2B5EF4-FFF2-40B4-BE49-F238E27FC236}">
                <a16:creationId xmlns:a16="http://schemas.microsoft.com/office/drawing/2014/main" id="{F50C8D8D-B32F-4194-8321-164EC44275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3" name="Straight Connector 22">
            <a:extLst>
              <a:ext uri="{FF2B5EF4-FFF2-40B4-BE49-F238E27FC236}">
                <a16:creationId xmlns:a16="http://schemas.microsoft.com/office/drawing/2014/main" id="{5BD24D8B-8573-4260-B700-E860AD6D2A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6326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33">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53" name="Picture 35">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4" name="Straight Connector 37">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39">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56" name="Rectangle 41">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820137C-6D9B-2346-9DF7-B06AA3955CE3}"/>
              </a:ext>
            </a:extLst>
          </p:cNvPr>
          <p:cNvPicPr>
            <a:picLocks noChangeAspect="1"/>
          </p:cNvPicPr>
          <p:nvPr/>
        </p:nvPicPr>
        <p:blipFill rotWithShape="1">
          <a:blip r:embed="rId3">
            <a:alphaModFix amt="50000"/>
          </a:blip>
          <a:srcRect t="11065" r="-1" b="25374"/>
          <a:stretch/>
        </p:blipFill>
        <p:spPr>
          <a:xfrm>
            <a:off x="20" y="10"/>
            <a:ext cx="12191675" cy="6857990"/>
          </a:xfrm>
          <a:prstGeom prst="rect">
            <a:avLst/>
          </a:prstGeom>
        </p:spPr>
      </p:pic>
      <p:sp>
        <p:nvSpPr>
          <p:cNvPr id="2" name="Title 1">
            <a:extLst>
              <a:ext uri="{FF2B5EF4-FFF2-40B4-BE49-F238E27FC236}">
                <a16:creationId xmlns:a16="http://schemas.microsoft.com/office/drawing/2014/main" id="{ADC16894-4DAB-5741-B941-1F4AD3CE01EA}"/>
              </a:ext>
            </a:extLst>
          </p:cNvPr>
          <p:cNvSpPr>
            <a:spLocks noGrp="1"/>
          </p:cNvSpPr>
          <p:nvPr>
            <p:ph type="title"/>
          </p:nvPr>
        </p:nvSpPr>
        <p:spPr>
          <a:xfrm>
            <a:off x="4976636" y="992221"/>
            <a:ext cx="6247308" cy="4873558"/>
          </a:xfrm>
        </p:spPr>
        <p:txBody>
          <a:bodyPr vert="horz" lIns="91440" tIns="45720" rIns="91440" bIns="0" rtlCol="0" anchor="ctr">
            <a:normAutofit/>
          </a:bodyPr>
          <a:lstStyle/>
          <a:p>
            <a:r>
              <a:rPr lang="en-US" sz="4800"/>
              <a:t>The  Servant faithful in small matters</a:t>
            </a:r>
          </a:p>
        </p:txBody>
      </p:sp>
      <p:sp>
        <p:nvSpPr>
          <p:cNvPr id="3" name="Content Placeholder 2">
            <a:extLst>
              <a:ext uri="{FF2B5EF4-FFF2-40B4-BE49-F238E27FC236}">
                <a16:creationId xmlns:a16="http://schemas.microsoft.com/office/drawing/2014/main" id="{47218F20-5BA6-1743-BBDA-63EA99220279}"/>
              </a:ext>
            </a:extLst>
          </p:cNvPr>
          <p:cNvSpPr>
            <a:spLocks noGrp="1"/>
          </p:cNvSpPr>
          <p:nvPr>
            <p:ph idx="1"/>
          </p:nvPr>
        </p:nvSpPr>
        <p:spPr>
          <a:xfrm>
            <a:off x="968056" y="996610"/>
            <a:ext cx="3363901" cy="4864780"/>
          </a:xfrm>
        </p:spPr>
        <p:txBody>
          <a:bodyPr vert="horz" lIns="91440" tIns="91440" rIns="91440" bIns="91440" rtlCol="0" anchor="ctr">
            <a:normAutofit/>
          </a:bodyPr>
          <a:lstStyle/>
          <a:p>
            <a:pPr marL="0" indent="0" algn="r">
              <a:buNone/>
            </a:pPr>
            <a:r>
              <a:rPr lang="en-US" cap="all"/>
              <a:t>Means using the graces of life in Christ to deepen our relationship with the master</a:t>
            </a:r>
          </a:p>
        </p:txBody>
      </p:sp>
      <p:cxnSp>
        <p:nvCxnSpPr>
          <p:cNvPr id="57" name="Straight Connector 43">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66729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2810100C-B2E3-4BD2-B42B-F78F0239C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29" name="Straight Connector 72">
            <a:extLst>
              <a:ext uri="{FF2B5EF4-FFF2-40B4-BE49-F238E27FC236}">
                <a16:creationId xmlns:a16="http://schemas.microsoft.com/office/drawing/2014/main" id="{ABDA076A-A426-4BA4-91D7-2194025E1E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53317" y="1847088"/>
            <a:ext cx="498508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AB071616-4A61-A84F-B6EC-3D7508BC64F1}"/>
              </a:ext>
            </a:extLst>
          </p:cNvPr>
          <p:cNvSpPr>
            <a:spLocks noGrp="1"/>
          </p:cNvSpPr>
          <p:nvPr>
            <p:ph type="title"/>
          </p:nvPr>
        </p:nvSpPr>
        <p:spPr>
          <a:xfrm>
            <a:off x="5753318" y="804520"/>
            <a:ext cx="4985079" cy="1049235"/>
          </a:xfrm>
        </p:spPr>
        <p:txBody>
          <a:bodyPr>
            <a:normAutofit/>
          </a:bodyPr>
          <a:lstStyle/>
          <a:p>
            <a:r>
              <a:rPr lang="en-US"/>
              <a:t>Who is the master?</a:t>
            </a:r>
            <a:br>
              <a:rPr lang="en-US"/>
            </a:br>
            <a:endParaRPr lang="en-US"/>
          </a:p>
        </p:txBody>
      </p:sp>
      <p:sp>
        <p:nvSpPr>
          <p:cNvPr id="1030" name="Rectangle 74">
            <a:extLst>
              <a:ext uri="{FF2B5EF4-FFF2-40B4-BE49-F238E27FC236}">
                <a16:creationId xmlns:a16="http://schemas.microsoft.com/office/drawing/2014/main" id="{06FE94E2-EB97-4BF3-ADFD-1D6ECE62B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031" name="Group 76">
            <a:extLst>
              <a:ext uri="{FF2B5EF4-FFF2-40B4-BE49-F238E27FC236}">
                <a16:creationId xmlns:a16="http://schemas.microsoft.com/office/drawing/2014/main" id="{E19263DE-9849-4BA8-8990-4AFC76B95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8" y="482171"/>
            <a:ext cx="4641751" cy="5149101"/>
            <a:chOff x="7463259" y="583365"/>
            <a:chExt cx="4641750" cy="5181928"/>
          </a:xfrm>
        </p:grpSpPr>
        <p:sp>
          <p:nvSpPr>
            <p:cNvPr id="78" name="Rectangle 77">
              <a:extLst>
                <a:ext uri="{FF2B5EF4-FFF2-40B4-BE49-F238E27FC236}">
                  <a16:creationId xmlns:a16="http://schemas.microsoft.com/office/drawing/2014/main" id="{20925473-E783-403A-8BDE-D1EBDAEDA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64175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EABD99F7-1E3E-4B98-A113-A2DAA96D11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4001651"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6" name="Picture 2" descr="A close up of a person&#10;&#10;Description automatically generated">
            <a:extLst>
              <a:ext uri="{FF2B5EF4-FFF2-40B4-BE49-F238E27FC236}">
                <a16:creationId xmlns:a16="http://schemas.microsoft.com/office/drawing/2014/main" id="{C01D40DC-C221-8D4C-8414-1D961AEC7D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 b="11541"/>
          <a:stretch/>
        </p:blipFill>
        <p:spPr bwMode="auto">
          <a:xfrm>
            <a:off x="1271223" y="1116345"/>
            <a:ext cx="3362141" cy="386617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DDDB30E-EFFC-DF45-91E5-521288C786C3}"/>
              </a:ext>
            </a:extLst>
          </p:cNvPr>
          <p:cNvSpPr>
            <a:spLocks noGrp="1"/>
          </p:cNvSpPr>
          <p:nvPr>
            <p:ph idx="1"/>
          </p:nvPr>
        </p:nvSpPr>
        <p:spPr>
          <a:xfrm>
            <a:off x="5753317" y="2015732"/>
            <a:ext cx="4985080" cy="3450613"/>
          </a:xfrm>
        </p:spPr>
        <p:txBody>
          <a:bodyPr>
            <a:normAutofit/>
          </a:bodyPr>
          <a:lstStyle/>
          <a:p>
            <a:pPr>
              <a:lnSpc>
                <a:spcPct val="110000"/>
              </a:lnSpc>
            </a:pPr>
            <a:r>
              <a:rPr lang="en-US" sz="1900"/>
              <a:t>Matthew is not using a word to describe finance, rather he uses the same Greek word</a:t>
            </a:r>
          </a:p>
          <a:p>
            <a:pPr marL="0" indent="0">
              <a:lnSpc>
                <a:spcPct val="110000"/>
              </a:lnSpc>
              <a:buNone/>
            </a:pPr>
            <a:r>
              <a:rPr lang="en-US" sz="1900"/>
              <a:t>When describing Jesus handing Himself over to crucifixion</a:t>
            </a:r>
          </a:p>
          <a:p>
            <a:pPr marL="0" indent="0">
              <a:lnSpc>
                <a:spcPct val="110000"/>
              </a:lnSpc>
              <a:buNone/>
            </a:pPr>
            <a:endParaRPr lang="en-US" sz="1900"/>
          </a:p>
          <a:p>
            <a:pPr marL="0" indent="0">
              <a:lnSpc>
                <a:spcPct val="110000"/>
              </a:lnSpc>
              <a:buNone/>
            </a:pPr>
            <a:r>
              <a:rPr lang="en-US" sz="1900"/>
              <a:t>This verb “handing over” describing what the master does when he gives the talents – entrusts his possessions to his servants – is what Jesus, the Divine Son does, trusting in the Father’s will</a:t>
            </a:r>
          </a:p>
        </p:txBody>
      </p:sp>
      <p:pic>
        <p:nvPicPr>
          <p:cNvPr id="81" name="Picture 80">
            <a:extLst>
              <a:ext uri="{FF2B5EF4-FFF2-40B4-BE49-F238E27FC236}">
                <a16:creationId xmlns:a16="http://schemas.microsoft.com/office/drawing/2014/main" id="{463556DA-E50F-49FC-B9C5-16746A93720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83" name="Straight Connector 82">
            <a:extLst>
              <a:ext uri="{FF2B5EF4-FFF2-40B4-BE49-F238E27FC236}">
                <a16:creationId xmlns:a16="http://schemas.microsoft.com/office/drawing/2014/main" id="{C2D4E8CC-A5F3-49D3-A830-647340CFFD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9440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C76AC0-BB6B-419E-A327-AFA297500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B3E0B6A3-E197-43D6-82D5-7455DAB1A7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1847088"/>
            <a:ext cx="4158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5587A0E3-BB98-5840-A67A-9D9D09BFBB5E}"/>
              </a:ext>
            </a:extLst>
          </p:cNvPr>
          <p:cNvSpPr>
            <a:spLocks noGrp="1"/>
          </p:cNvSpPr>
          <p:nvPr>
            <p:ph type="title"/>
          </p:nvPr>
        </p:nvSpPr>
        <p:spPr>
          <a:xfrm>
            <a:off x="6470318" y="236911"/>
            <a:ext cx="4158749" cy="1049235"/>
          </a:xfrm>
        </p:spPr>
        <p:txBody>
          <a:bodyPr>
            <a:normAutofit/>
          </a:bodyPr>
          <a:lstStyle/>
          <a:p>
            <a:r>
              <a:rPr lang="en-US" sz="2700" dirty="0"/>
              <a:t>What is the  master teaching or doing?</a:t>
            </a:r>
          </a:p>
        </p:txBody>
      </p:sp>
      <p:sp>
        <p:nvSpPr>
          <p:cNvPr id="14" name="Rectangle 13">
            <a:extLst>
              <a:ext uri="{FF2B5EF4-FFF2-40B4-BE49-F238E27FC236}">
                <a16:creationId xmlns:a16="http://schemas.microsoft.com/office/drawing/2014/main" id="{8B0E4246-09B8-46D7-A0D2-4D264863A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B7F7F35F-BBB3-6448-AA93-F2E496FEECB6}"/>
              </a:ext>
            </a:extLst>
          </p:cNvPr>
          <p:cNvSpPr>
            <a:spLocks noGrp="1"/>
          </p:cNvSpPr>
          <p:nvPr>
            <p:ph idx="1"/>
          </p:nvPr>
        </p:nvSpPr>
        <p:spPr>
          <a:xfrm>
            <a:off x="6470318" y="1269290"/>
            <a:ext cx="4158750" cy="3450613"/>
          </a:xfrm>
        </p:spPr>
        <p:txBody>
          <a:bodyPr>
            <a:noAutofit/>
          </a:bodyPr>
          <a:lstStyle/>
          <a:p>
            <a:pPr>
              <a:lnSpc>
                <a:spcPct val="110000"/>
              </a:lnSpc>
            </a:pPr>
            <a:r>
              <a:rPr lang="en-US" sz="1600" dirty="0"/>
              <a:t>By leaving them alone (unsupervised), he is offering them the means to be transformed.</a:t>
            </a:r>
          </a:p>
          <a:p>
            <a:pPr>
              <a:lnSpc>
                <a:spcPct val="110000"/>
              </a:lnSpc>
            </a:pPr>
            <a:r>
              <a:rPr lang="en-US" sz="1600" dirty="0"/>
              <a:t>The master does not want them to make more money, rather he wants them to become something/someone more, united with him and with the gifts he has given them</a:t>
            </a:r>
          </a:p>
          <a:p>
            <a:pPr>
              <a:lnSpc>
                <a:spcPct val="110000"/>
              </a:lnSpc>
            </a:pPr>
            <a:r>
              <a:rPr lang="en-US" sz="1600" dirty="0"/>
              <a:t>We see this when he returns – he does not take what has grown through grace and the work of their hands, he doubles down</a:t>
            </a:r>
          </a:p>
          <a:p>
            <a:pPr lvl="1">
              <a:lnSpc>
                <a:spcPct val="110000"/>
              </a:lnSpc>
            </a:pPr>
            <a:r>
              <a:rPr lang="en-US" sz="1600" dirty="0"/>
              <a:t>This is how the servants become co-heirs – literally his sons</a:t>
            </a:r>
          </a:p>
          <a:p>
            <a:pPr lvl="1">
              <a:lnSpc>
                <a:spcPct val="110000"/>
              </a:lnSpc>
            </a:pPr>
            <a:r>
              <a:rPr lang="en-US" sz="1600" dirty="0"/>
              <a:t>The master joy consists in seeing his servants become sons</a:t>
            </a:r>
          </a:p>
          <a:p>
            <a:pPr lvl="1">
              <a:lnSpc>
                <a:spcPct val="110000"/>
              </a:lnSpc>
            </a:pPr>
            <a:r>
              <a:rPr lang="en-US" sz="1600" dirty="0"/>
              <a:t>This is the fruit of divine grace teaching divine trust</a:t>
            </a:r>
          </a:p>
        </p:txBody>
      </p:sp>
      <p:pic>
        <p:nvPicPr>
          <p:cNvPr id="16" name="Picture 15">
            <a:extLst>
              <a:ext uri="{FF2B5EF4-FFF2-40B4-BE49-F238E27FC236}">
                <a16:creationId xmlns:a16="http://schemas.microsoft.com/office/drawing/2014/main" id="{F50C8D8D-B32F-4194-8321-164EC44275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8" name="Straight Connector 17">
            <a:extLst>
              <a:ext uri="{FF2B5EF4-FFF2-40B4-BE49-F238E27FC236}">
                <a16:creationId xmlns:a16="http://schemas.microsoft.com/office/drawing/2014/main" id="{5BD24D8B-8573-4260-B700-E860AD6D2A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C1ADE43-A135-6B48-8D8D-A06CD17FEC23}"/>
              </a:ext>
            </a:extLst>
          </p:cNvPr>
          <p:cNvPicPr>
            <a:picLocks noChangeAspect="1"/>
          </p:cNvPicPr>
          <p:nvPr/>
        </p:nvPicPr>
        <p:blipFill>
          <a:blip r:embed="rId3"/>
          <a:stretch>
            <a:fillRect/>
          </a:stretch>
        </p:blipFill>
        <p:spPr>
          <a:xfrm>
            <a:off x="1167288" y="447840"/>
            <a:ext cx="4783239" cy="4783239"/>
          </a:xfrm>
          <a:prstGeom prst="rect">
            <a:avLst/>
          </a:prstGeom>
        </p:spPr>
      </p:pic>
    </p:spTree>
    <p:extLst>
      <p:ext uri="{BB962C8B-B14F-4D97-AF65-F5344CB8AC3E}">
        <p14:creationId xmlns:p14="http://schemas.microsoft.com/office/powerpoint/2010/main" val="2136411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630F413-44CE-4746-9821-9E0107978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2D671B1-B099-4F9C-B9CC-9D22B4DAF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cxnSp>
        <p:nvCxnSpPr>
          <p:cNvPr id="19" name="Straight Connector 18">
            <a:extLst>
              <a:ext uri="{FF2B5EF4-FFF2-40B4-BE49-F238E27FC236}">
                <a16:creationId xmlns:a16="http://schemas.microsoft.com/office/drawing/2014/main" id="{7552FBEF-FA69-427B-8245-0A518E0513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2" y="2146542"/>
            <a:ext cx="31575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1" name="Title 1">
            <a:extLst>
              <a:ext uri="{FF2B5EF4-FFF2-40B4-BE49-F238E27FC236}">
                <a16:creationId xmlns:a16="http://schemas.microsoft.com/office/drawing/2014/main" id="{898488B7-DBD3-40E7-B54B-4DA6C5693E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5" name="Picture 4">
            <a:extLst>
              <a:ext uri="{FF2B5EF4-FFF2-40B4-BE49-F238E27FC236}">
                <a16:creationId xmlns:a16="http://schemas.microsoft.com/office/drawing/2014/main" id="{6BE51D50-45D8-9E4D-AC04-E9E708951DE6}"/>
              </a:ext>
            </a:extLst>
          </p:cNvPr>
          <p:cNvPicPr>
            <a:picLocks noChangeAspect="1"/>
          </p:cNvPicPr>
          <p:nvPr/>
        </p:nvPicPr>
        <p:blipFill>
          <a:blip r:embed="rId2"/>
          <a:stretch>
            <a:fillRect/>
          </a:stretch>
        </p:blipFill>
        <p:spPr>
          <a:xfrm>
            <a:off x="1136348" y="1646283"/>
            <a:ext cx="5761020" cy="3629442"/>
          </a:xfrm>
          <a:prstGeom prst="rect">
            <a:avLst/>
          </a:prstGeom>
        </p:spPr>
      </p:pic>
      <p:sp>
        <p:nvSpPr>
          <p:cNvPr id="3" name="Content Placeholder 2">
            <a:extLst>
              <a:ext uri="{FF2B5EF4-FFF2-40B4-BE49-F238E27FC236}">
                <a16:creationId xmlns:a16="http://schemas.microsoft.com/office/drawing/2014/main" id="{BBA434AB-A26C-D74E-8AE4-65732B711134}"/>
              </a:ext>
            </a:extLst>
          </p:cNvPr>
          <p:cNvSpPr>
            <a:spLocks noGrp="1"/>
          </p:cNvSpPr>
          <p:nvPr>
            <p:ph idx="1"/>
          </p:nvPr>
        </p:nvSpPr>
        <p:spPr>
          <a:xfrm>
            <a:off x="7554138" y="2273608"/>
            <a:ext cx="3159432" cy="3940925"/>
          </a:xfrm>
        </p:spPr>
        <p:txBody>
          <a:bodyPr>
            <a:normAutofit/>
          </a:bodyPr>
          <a:lstStyle/>
          <a:p>
            <a:pPr marL="0" indent="0">
              <a:lnSpc>
                <a:spcPct val="110000"/>
              </a:lnSpc>
              <a:buNone/>
            </a:pPr>
            <a:r>
              <a:rPr lang="en-US" sz="1100"/>
              <a:t>Then the parable is really about trust and grace:</a:t>
            </a:r>
          </a:p>
          <a:p>
            <a:pPr marL="0" indent="0">
              <a:lnSpc>
                <a:spcPct val="110000"/>
              </a:lnSpc>
              <a:buNone/>
            </a:pPr>
            <a:r>
              <a:rPr lang="en-US" sz="1100"/>
              <a:t>Divine Trust.</a:t>
            </a:r>
          </a:p>
          <a:p>
            <a:pPr marL="0" indent="0">
              <a:lnSpc>
                <a:spcPct val="110000"/>
              </a:lnSpc>
              <a:buNone/>
            </a:pPr>
            <a:endParaRPr lang="en-US" sz="1100"/>
          </a:p>
          <a:p>
            <a:pPr>
              <a:lnSpc>
                <a:spcPct val="110000"/>
              </a:lnSpc>
            </a:pPr>
            <a:r>
              <a:rPr lang="en-US" sz="1100"/>
              <a:t>The "trust" that Jesus asks for, however, is certainly not a passive thing. It is an attitude of total surrender to God that is, perhaps, best understood as an "entrustment" of our whole lives to Him. This involves allowing Him to "take charge" and direct every aspect of our lives, more and more, for our good and for His glory. And this involves surrendering to Him our stubborn self-will and all our actions.</a:t>
            </a:r>
          </a:p>
          <a:p>
            <a:pPr>
              <a:lnSpc>
                <a:spcPct val="110000"/>
              </a:lnSpc>
            </a:pPr>
            <a:r>
              <a:rPr lang="en-US" sz="1100"/>
              <a:t>Some people like to quote Romans 8:20, </a:t>
            </a:r>
            <a:br>
              <a:rPr lang="en-US" sz="1100"/>
            </a:br>
            <a:r>
              <a:rPr lang="en-US" sz="1100"/>
              <a:t>"All things work together for good." But they leave out the next line: "... for those that love God"!</a:t>
            </a:r>
          </a:p>
        </p:txBody>
      </p:sp>
    </p:spTree>
    <p:extLst>
      <p:ext uri="{BB962C8B-B14F-4D97-AF65-F5344CB8AC3E}">
        <p14:creationId xmlns:p14="http://schemas.microsoft.com/office/powerpoint/2010/main" val="596532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sitting, laying, bed, lying&#10;&#10;Description automatically generated">
            <a:extLst>
              <a:ext uri="{FF2B5EF4-FFF2-40B4-BE49-F238E27FC236}">
                <a16:creationId xmlns:a16="http://schemas.microsoft.com/office/drawing/2014/main" id="{79A22926-363F-0648-BBC0-89959BA07461}"/>
              </a:ext>
            </a:extLst>
          </p:cNvPr>
          <p:cNvPicPr>
            <a:picLocks noChangeAspect="1"/>
          </p:cNvPicPr>
          <p:nvPr/>
        </p:nvPicPr>
        <p:blipFill rotWithShape="1">
          <a:blip r:embed="rId2">
            <a:alphaModFix amt="50000"/>
          </a:blip>
          <a:srcRect l="15860" r="3696" b="-1"/>
          <a:stretch/>
        </p:blipFill>
        <p:spPr>
          <a:xfrm>
            <a:off x="-653142" y="0"/>
            <a:ext cx="12844838" cy="6857990"/>
          </a:xfrm>
          <a:prstGeom prst="rect">
            <a:avLst/>
          </a:prstGeom>
        </p:spPr>
      </p:pic>
      <p:sp>
        <p:nvSpPr>
          <p:cNvPr id="14"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6"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8" name="Rectangle 17">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cxnSp>
        <p:nvCxnSpPr>
          <p:cNvPr id="20" name="Straight Connector 19">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2EAE57-D473-CF40-86B8-20D6836B1B73}"/>
              </a:ext>
            </a:extLst>
          </p:cNvPr>
          <p:cNvSpPr>
            <a:spLocks noGrp="1"/>
          </p:cNvSpPr>
          <p:nvPr>
            <p:ph idx="1"/>
          </p:nvPr>
        </p:nvSpPr>
        <p:spPr>
          <a:xfrm>
            <a:off x="5648584" y="2469540"/>
            <a:ext cx="5548823" cy="3692938"/>
          </a:xfrm>
        </p:spPr>
        <p:txBody>
          <a:bodyPr anchor="ctr">
            <a:normAutofit/>
          </a:bodyPr>
          <a:lstStyle/>
          <a:p>
            <a:pPr marL="0" indent="0" algn="ctr">
              <a:buNone/>
            </a:pPr>
            <a:r>
              <a:rPr lang="en-US" b="1" dirty="0"/>
              <a:t>Divine grace</a:t>
            </a:r>
            <a:r>
              <a:rPr lang="en-US" dirty="0"/>
              <a:t> is a theological term present in many religions. It has been defined as the </a:t>
            </a:r>
            <a:r>
              <a:rPr lang="en-US" b="1" dirty="0"/>
              <a:t>divine</a:t>
            </a:r>
            <a:r>
              <a:rPr lang="en-US" dirty="0"/>
              <a:t> influence which operates in humans to regenerate and sanctify, to inspire virtuous impulses, and to impart strength to endure trial and resist temptation; and as an individual virtue or excellence of </a:t>
            </a:r>
            <a:r>
              <a:rPr lang="en-US" b="1" dirty="0"/>
              <a:t>divine</a:t>
            </a:r>
            <a:r>
              <a:rPr lang="en-US" dirty="0"/>
              <a:t> origin.</a:t>
            </a:r>
          </a:p>
        </p:txBody>
      </p:sp>
      <p:sp>
        <p:nvSpPr>
          <p:cNvPr id="22"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33643447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AB465-D1BA-844D-8FDB-7172E55F9734}"/>
              </a:ext>
            </a:extLst>
          </p:cNvPr>
          <p:cNvSpPr>
            <a:spLocks noGrp="1"/>
          </p:cNvSpPr>
          <p:nvPr>
            <p:ph type="title"/>
          </p:nvPr>
        </p:nvSpPr>
        <p:spPr>
          <a:xfrm>
            <a:off x="1451579" y="804519"/>
            <a:ext cx="9603275" cy="1049235"/>
          </a:xfrm>
        </p:spPr>
        <p:txBody>
          <a:bodyPr>
            <a:normAutofit/>
          </a:bodyPr>
          <a:lstStyle/>
          <a:p>
            <a:r>
              <a:rPr lang="en-US" sz="1500"/>
              <a:t>The Master is God the Father - </a:t>
            </a:r>
            <a:br>
              <a:rPr lang="en-US" sz="1500"/>
            </a:br>
            <a:r>
              <a:rPr lang="en-US" sz="1500"/>
              <a:t>the Talents are Jesus Himself – the Father’s most precious “possession”</a:t>
            </a:r>
            <a:br>
              <a:rPr lang="en-US" sz="1500"/>
            </a:br>
            <a:br>
              <a:rPr lang="en-US" sz="1500"/>
            </a:br>
            <a:endParaRPr lang="en-US" sz="1500"/>
          </a:p>
        </p:txBody>
      </p:sp>
      <p:sp>
        <p:nvSpPr>
          <p:cNvPr id="3" name="Content Placeholder 2">
            <a:extLst>
              <a:ext uri="{FF2B5EF4-FFF2-40B4-BE49-F238E27FC236}">
                <a16:creationId xmlns:a16="http://schemas.microsoft.com/office/drawing/2014/main" id="{54EFB1A5-A0E4-3B48-A1C3-041064D1996C}"/>
              </a:ext>
            </a:extLst>
          </p:cNvPr>
          <p:cNvSpPr>
            <a:spLocks noGrp="1"/>
          </p:cNvSpPr>
          <p:nvPr>
            <p:ph idx="1"/>
          </p:nvPr>
        </p:nvSpPr>
        <p:spPr>
          <a:xfrm>
            <a:off x="1451579" y="2015732"/>
            <a:ext cx="9603275" cy="3450613"/>
          </a:xfrm>
        </p:spPr>
        <p:txBody>
          <a:bodyPr>
            <a:normAutofit/>
          </a:bodyPr>
          <a:lstStyle/>
          <a:p>
            <a:pPr>
              <a:lnSpc>
                <a:spcPct val="110000"/>
              </a:lnSpc>
            </a:pPr>
            <a:r>
              <a:rPr lang="en-US"/>
              <a:t>It is easy to confuse the talents as – skills, gifts or other capacities.</a:t>
            </a:r>
          </a:p>
          <a:p>
            <a:pPr>
              <a:lnSpc>
                <a:spcPct val="110000"/>
              </a:lnSpc>
            </a:pPr>
            <a:r>
              <a:rPr lang="en-US"/>
              <a:t>But we must not confuse the master’s talents with the servant’s abilities – those natural capabilities unique to every servant.</a:t>
            </a:r>
          </a:p>
          <a:p>
            <a:pPr>
              <a:lnSpc>
                <a:spcPct val="110000"/>
              </a:lnSpc>
            </a:pPr>
            <a:r>
              <a:rPr lang="en-US"/>
              <a:t>The talents are beyond that:</a:t>
            </a:r>
          </a:p>
          <a:p>
            <a:pPr>
              <a:lnSpc>
                <a:spcPct val="110000"/>
              </a:lnSpc>
            </a:pPr>
            <a:r>
              <a:rPr lang="en-US"/>
              <a:t>They are the graces God supplies to our abilities in order to actualize, fulfill and perfect them.</a:t>
            </a:r>
          </a:p>
          <a:p>
            <a:pPr>
              <a:lnSpc>
                <a:spcPct val="110000"/>
              </a:lnSpc>
            </a:pPr>
            <a:r>
              <a:rPr lang="en-US"/>
              <a:t>The talents are not natural rather super-natural.</a:t>
            </a:r>
          </a:p>
          <a:p>
            <a:pPr>
              <a:lnSpc>
                <a:spcPct val="110000"/>
              </a:lnSpc>
            </a:pPr>
            <a:r>
              <a:rPr lang="en-US"/>
              <a:t>This is how grace perfects nature.</a:t>
            </a:r>
          </a:p>
        </p:txBody>
      </p:sp>
    </p:spTree>
    <p:extLst>
      <p:ext uri="{BB962C8B-B14F-4D97-AF65-F5344CB8AC3E}">
        <p14:creationId xmlns:p14="http://schemas.microsoft.com/office/powerpoint/2010/main" val="170960286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6" name="Picture 25">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32" name="Rectangle 31">
            <a:extLst>
              <a:ext uri="{FF2B5EF4-FFF2-40B4-BE49-F238E27FC236}">
                <a16:creationId xmlns:a16="http://schemas.microsoft.com/office/drawing/2014/main" id="{99DE9D0E-C638-4470-A425-A312F6514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6F1526A-0D7B-1041-B849-B743B82622F4}"/>
              </a:ext>
            </a:extLst>
          </p:cNvPr>
          <p:cNvPicPr>
            <a:picLocks noChangeAspect="1"/>
          </p:cNvPicPr>
          <p:nvPr/>
        </p:nvPicPr>
        <p:blipFill rotWithShape="1">
          <a:blip r:embed="rId3"/>
          <a:srcRect t="9906"/>
          <a:stretch/>
        </p:blipFill>
        <p:spPr>
          <a:xfrm>
            <a:off x="6096000" y="10"/>
            <a:ext cx="6095697" cy="6857990"/>
          </a:xfrm>
          <a:prstGeom prst="rect">
            <a:avLst/>
          </a:prstGeom>
        </p:spPr>
      </p:pic>
      <p:sp>
        <p:nvSpPr>
          <p:cNvPr id="34" name="Rectangle 33">
            <a:extLst>
              <a:ext uri="{FF2B5EF4-FFF2-40B4-BE49-F238E27FC236}">
                <a16:creationId xmlns:a16="http://schemas.microsoft.com/office/drawing/2014/main" id="{CE5E68C2-DCCC-4202-9B0B-165BA46C8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7" y="1938130"/>
            <a:ext cx="8293042" cy="3615369"/>
          </a:xfrm>
          <a:prstGeom prst="rect">
            <a:avLst/>
          </a:prstGeom>
          <a:solidFill>
            <a:schemeClr val="tx1">
              <a:alpha val="8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F91E2B-234A-F64D-8BEE-73076D9BE1DE}"/>
              </a:ext>
            </a:extLst>
          </p:cNvPr>
          <p:cNvSpPr>
            <a:spLocks noGrp="1"/>
          </p:cNvSpPr>
          <p:nvPr>
            <p:ph type="title"/>
          </p:nvPr>
        </p:nvSpPr>
        <p:spPr>
          <a:xfrm>
            <a:off x="1300526" y="2067340"/>
            <a:ext cx="6829044" cy="2421732"/>
          </a:xfrm>
        </p:spPr>
        <p:txBody>
          <a:bodyPr vert="horz" lIns="91440" tIns="45720" rIns="91440" bIns="0" rtlCol="0" anchor="b">
            <a:normAutofit/>
          </a:bodyPr>
          <a:lstStyle/>
          <a:p>
            <a:pPr algn="r"/>
            <a:r>
              <a:rPr lang="en-US" sz="1900">
                <a:solidFill>
                  <a:schemeClr val="bg1"/>
                </a:solidFill>
              </a:rPr>
              <a:t>This parable is not about using our particular talents for the glory of god.</a:t>
            </a:r>
            <a:br>
              <a:rPr lang="en-US" sz="1900">
                <a:solidFill>
                  <a:schemeClr val="bg1"/>
                </a:solidFill>
              </a:rPr>
            </a:br>
            <a:br>
              <a:rPr lang="en-US" sz="1900">
                <a:solidFill>
                  <a:schemeClr val="bg1"/>
                </a:solidFill>
              </a:rPr>
            </a:br>
            <a:r>
              <a:rPr lang="en-US" sz="1900">
                <a:solidFill>
                  <a:schemeClr val="bg1"/>
                </a:solidFill>
              </a:rPr>
              <a:t>The talents belong to the master, not the servants.</a:t>
            </a:r>
            <a:br>
              <a:rPr lang="en-US" sz="1900">
                <a:solidFill>
                  <a:schemeClr val="bg1"/>
                </a:solidFill>
              </a:rPr>
            </a:br>
            <a:r>
              <a:rPr lang="en-US" sz="1900">
                <a:solidFill>
                  <a:schemeClr val="bg1"/>
                </a:solidFill>
              </a:rPr>
              <a:t>The stewardship of the talents transforms the servants from slavery to sonship.</a:t>
            </a:r>
            <a:br>
              <a:rPr lang="en-US" sz="1900">
                <a:solidFill>
                  <a:schemeClr val="bg1"/>
                </a:solidFill>
              </a:rPr>
            </a:br>
            <a:endParaRPr lang="en-US" sz="1900">
              <a:solidFill>
                <a:schemeClr val="bg1"/>
              </a:solidFill>
            </a:endParaRPr>
          </a:p>
        </p:txBody>
      </p:sp>
      <p:cxnSp>
        <p:nvCxnSpPr>
          <p:cNvPr id="36" name="Straight Connector 35">
            <a:extLst>
              <a:ext uri="{FF2B5EF4-FFF2-40B4-BE49-F238E27FC236}">
                <a16:creationId xmlns:a16="http://schemas.microsoft.com/office/drawing/2014/main" id="{547D1AEC-1823-4871-91B6-6654851409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0525" y="4666480"/>
            <a:ext cx="6829043" cy="0"/>
          </a:xfrm>
          <a:prstGeom prst="line">
            <a:avLst/>
          </a:prstGeom>
          <a:ln w="31750">
            <a:solidFill>
              <a:srgbClr val="A1732A"/>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1773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77A91-42C3-CC4A-8C73-99FCD1261DA4}"/>
              </a:ext>
            </a:extLst>
          </p:cNvPr>
          <p:cNvSpPr>
            <a:spLocks noGrp="1"/>
          </p:cNvSpPr>
          <p:nvPr>
            <p:ph type="title"/>
          </p:nvPr>
        </p:nvSpPr>
        <p:spPr>
          <a:xfrm>
            <a:off x="1451579" y="804519"/>
            <a:ext cx="9603275" cy="1049235"/>
          </a:xfrm>
        </p:spPr>
        <p:txBody>
          <a:bodyPr>
            <a:normAutofit/>
          </a:bodyPr>
          <a:lstStyle/>
          <a:p>
            <a:r>
              <a:rPr lang="en-US"/>
              <a:t>Receive the Father’ Gift – His Son</a:t>
            </a:r>
            <a:endParaRPr lang="en-US" dirty="0"/>
          </a:p>
        </p:txBody>
      </p:sp>
      <p:pic>
        <p:nvPicPr>
          <p:cNvPr id="5" name="Picture 4" descr="A person wearing a costume&#10;&#10;Description automatically generated">
            <a:extLst>
              <a:ext uri="{FF2B5EF4-FFF2-40B4-BE49-F238E27FC236}">
                <a16:creationId xmlns:a16="http://schemas.microsoft.com/office/drawing/2014/main" id="{9FD8F905-9B31-3D47-8190-91F91FEABB7B}"/>
              </a:ext>
            </a:extLst>
          </p:cNvPr>
          <p:cNvPicPr>
            <a:picLocks noChangeAspect="1"/>
          </p:cNvPicPr>
          <p:nvPr/>
        </p:nvPicPr>
        <p:blipFill>
          <a:blip r:embed="rId2"/>
          <a:stretch>
            <a:fillRect/>
          </a:stretch>
        </p:blipFill>
        <p:spPr>
          <a:xfrm>
            <a:off x="1451579" y="2085492"/>
            <a:ext cx="4960443" cy="3311096"/>
          </a:xfrm>
          <a:prstGeom prst="rect">
            <a:avLst/>
          </a:prstGeom>
        </p:spPr>
      </p:pic>
      <p:sp>
        <p:nvSpPr>
          <p:cNvPr id="3" name="Content Placeholder 2">
            <a:extLst>
              <a:ext uri="{FF2B5EF4-FFF2-40B4-BE49-F238E27FC236}">
                <a16:creationId xmlns:a16="http://schemas.microsoft.com/office/drawing/2014/main" id="{F773EBAF-4EF3-1E4F-A69B-FF0AF8507B79}"/>
              </a:ext>
            </a:extLst>
          </p:cNvPr>
          <p:cNvSpPr>
            <a:spLocks noGrp="1"/>
          </p:cNvSpPr>
          <p:nvPr>
            <p:ph idx="1"/>
          </p:nvPr>
        </p:nvSpPr>
        <p:spPr>
          <a:xfrm>
            <a:off x="6892299" y="2015734"/>
            <a:ext cx="4162555" cy="3450613"/>
          </a:xfrm>
        </p:spPr>
        <p:txBody>
          <a:bodyPr>
            <a:normAutofit/>
          </a:bodyPr>
          <a:lstStyle/>
          <a:p>
            <a:pPr>
              <a:lnSpc>
                <a:spcPct val="110000"/>
              </a:lnSpc>
            </a:pPr>
            <a:r>
              <a:rPr lang="en-US"/>
              <a:t>This prepares us to accept the Father’s Invitation to become perfect – be perfected – by investing to the full – the sacred deposit of the son is our lives.</a:t>
            </a:r>
          </a:p>
          <a:p>
            <a:pPr>
              <a:lnSpc>
                <a:spcPct val="110000"/>
              </a:lnSpc>
            </a:pPr>
            <a:endParaRPr lang="en-US"/>
          </a:p>
          <a:p>
            <a:pPr>
              <a:lnSpc>
                <a:spcPct val="110000"/>
              </a:lnSpc>
            </a:pPr>
            <a:r>
              <a:rPr lang="en-US"/>
              <a:t>The treasure the Father gives in His Son awakens us to real abilities that we never knew we had.</a:t>
            </a:r>
          </a:p>
        </p:txBody>
      </p:sp>
    </p:spTree>
    <p:extLst>
      <p:ext uri="{BB962C8B-B14F-4D97-AF65-F5344CB8AC3E}">
        <p14:creationId xmlns:p14="http://schemas.microsoft.com/office/powerpoint/2010/main" val="2267949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C630F413-44CE-4746-9821-9E0107978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2D671B1-B099-4F9C-B9CC-9D22B4DAF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AF006991-2478-9744-8BEF-BDE9A90B115C}"/>
              </a:ext>
            </a:extLst>
          </p:cNvPr>
          <p:cNvSpPr>
            <a:spLocks noGrp="1"/>
          </p:cNvSpPr>
          <p:nvPr>
            <p:ph type="title"/>
          </p:nvPr>
        </p:nvSpPr>
        <p:spPr>
          <a:xfrm>
            <a:off x="7555992" y="707475"/>
            <a:ext cx="3157577" cy="1312001"/>
          </a:xfrm>
        </p:spPr>
        <p:txBody>
          <a:bodyPr anchor="t">
            <a:normAutofit/>
          </a:bodyPr>
          <a:lstStyle/>
          <a:p>
            <a:r>
              <a:rPr lang="en-US" sz="2000"/>
              <a:t>The  master offers us, his servants, through the investment of his son:</a:t>
            </a:r>
            <a:endParaRPr lang="en-US" sz="2000" dirty="0"/>
          </a:p>
        </p:txBody>
      </p:sp>
      <p:cxnSp>
        <p:nvCxnSpPr>
          <p:cNvPr id="30" name="Straight Connector 29">
            <a:extLst>
              <a:ext uri="{FF2B5EF4-FFF2-40B4-BE49-F238E27FC236}">
                <a16:creationId xmlns:a16="http://schemas.microsoft.com/office/drawing/2014/main" id="{7552FBEF-FA69-427B-8245-0A518E0513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2" y="2146542"/>
            <a:ext cx="31575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2" name="Title 1">
            <a:extLst>
              <a:ext uri="{FF2B5EF4-FFF2-40B4-BE49-F238E27FC236}">
                <a16:creationId xmlns:a16="http://schemas.microsoft.com/office/drawing/2014/main" id="{898488B7-DBD3-40E7-B54B-4DA6C5693E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sp>
        <p:nvSpPr>
          <p:cNvPr id="3" name="Content Placeholder 2">
            <a:extLst>
              <a:ext uri="{FF2B5EF4-FFF2-40B4-BE49-F238E27FC236}">
                <a16:creationId xmlns:a16="http://schemas.microsoft.com/office/drawing/2014/main" id="{D38123C0-B975-014D-9711-E1B2FEB17FCA}"/>
              </a:ext>
            </a:extLst>
          </p:cNvPr>
          <p:cNvSpPr>
            <a:spLocks noGrp="1"/>
          </p:cNvSpPr>
          <p:nvPr>
            <p:ph idx="1"/>
          </p:nvPr>
        </p:nvSpPr>
        <p:spPr>
          <a:xfrm>
            <a:off x="7554138" y="2273608"/>
            <a:ext cx="3159432" cy="3940925"/>
          </a:xfrm>
        </p:spPr>
        <p:txBody>
          <a:bodyPr>
            <a:normAutofit/>
          </a:bodyPr>
          <a:lstStyle/>
          <a:p>
            <a:r>
              <a:rPr lang="en-US"/>
              <a:t>Sonship – Discipleship – the process of justification</a:t>
            </a:r>
          </a:p>
          <a:p>
            <a:r>
              <a:rPr lang="en-US"/>
              <a:t>The master’s investment elevates us to make us like himself.</a:t>
            </a:r>
          </a:p>
          <a:p>
            <a:r>
              <a:rPr lang="en-US"/>
              <a:t>If we cannot understand this parable – we cannot understand the mystery of the Cross.</a:t>
            </a:r>
          </a:p>
        </p:txBody>
      </p:sp>
      <p:pic>
        <p:nvPicPr>
          <p:cNvPr id="8" name="Picture 7">
            <a:extLst>
              <a:ext uri="{FF2B5EF4-FFF2-40B4-BE49-F238E27FC236}">
                <a16:creationId xmlns:a16="http://schemas.microsoft.com/office/drawing/2014/main" id="{77E948F9-EA2E-9741-8F99-FD6DBE9ABAC9}"/>
              </a:ext>
            </a:extLst>
          </p:cNvPr>
          <p:cNvPicPr>
            <a:picLocks noChangeAspect="1"/>
          </p:cNvPicPr>
          <p:nvPr/>
        </p:nvPicPr>
        <p:blipFill>
          <a:blip r:embed="rId2"/>
          <a:stretch>
            <a:fillRect/>
          </a:stretch>
        </p:blipFill>
        <p:spPr>
          <a:xfrm>
            <a:off x="606331" y="707475"/>
            <a:ext cx="6785673" cy="5359699"/>
          </a:xfrm>
          <a:prstGeom prst="rect">
            <a:avLst/>
          </a:prstGeom>
        </p:spPr>
      </p:pic>
    </p:spTree>
    <p:extLst>
      <p:ext uri="{BB962C8B-B14F-4D97-AF65-F5344CB8AC3E}">
        <p14:creationId xmlns:p14="http://schemas.microsoft.com/office/powerpoint/2010/main" val="391870014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3</TotalTime>
  <Words>1321</Words>
  <Application>Microsoft Macintosh PowerPoint</Application>
  <PresentationFormat>Widescreen</PresentationFormat>
  <Paragraphs>79</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Gill Sans MT</vt:lpstr>
      <vt:lpstr>secondaryFont</vt:lpstr>
      <vt:lpstr>Times New Roman</vt:lpstr>
      <vt:lpstr>Gallery</vt:lpstr>
      <vt:lpstr>November 2020  Family Faith</vt:lpstr>
      <vt:lpstr>PowerPoint Presentation</vt:lpstr>
      <vt:lpstr>PowerPoint Presentation</vt:lpstr>
      <vt:lpstr>PowerPoint Presentation</vt:lpstr>
      <vt:lpstr>The wicked lazy servant</vt:lpstr>
      <vt:lpstr>The 3rd servant</vt:lpstr>
      <vt:lpstr>The  Servant faithful in small matters</vt:lpstr>
      <vt:lpstr>Who is the master? </vt:lpstr>
      <vt:lpstr>What is the  master teaching or doing?</vt:lpstr>
      <vt:lpstr>PowerPoint Presentation</vt:lpstr>
      <vt:lpstr>PowerPoint Presentation</vt:lpstr>
      <vt:lpstr>The Master is God the Father -  the Talents are Jesus Himself – the Father’s most precious “possession”  </vt:lpstr>
      <vt:lpstr>This parable is not about using our particular talents for the glory of god.  The talents belong to the master, not the servants. The stewardship of the talents transforms the servants from slavery to sonship. </vt:lpstr>
      <vt:lpstr>Receive the Father’ Gift – His Son</vt:lpstr>
      <vt:lpstr>The  master offers us, his servants, through the investment of his 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November 2020  Family Faith</dc:title>
  <dc:creator>Sean Connor</dc:creator>
  <cp:lastModifiedBy>Sean Connor</cp:lastModifiedBy>
  <cp:revision>1</cp:revision>
  <dcterms:created xsi:type="dcterms:W3CDTF">2020-11-18T21:08:18Z</dcterms:created>
  <dcterms:modified xsi:type="dcterms:W3CDTF">2020-11-18T22:04:58Z</dcterms:modified>
</cp:coreProperties>
</file>