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74" r:id="rId7"/>
    <p:sldId id="275" r:id="rId8"/>
    <p:sldId id="261" r:id="rId9"/>
    <p:sldId id="273" r:id="rId10"/>
    <p:sldId id="262" r:id="rId11"/>
    <p:sldId id="263" r:id="rId12"/>
    <p:sldId id="264" r:id="rId13"/>
    <p:sldId id="265" r:id="rId14"/>
    <p:sldId id="266" r:id="rId15"/>
    <p:sldId id="267" r:id="rId16"/>
    <p:sldId id="268" r:id="rId17"/>
    <p:sldId id="269" r:id="rId18"/>
    <p:sldId id="270" r:id="rId19"/>
    <p:sldId id="271" r:id="rId20"/>
    <p:sldId id="272"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242"/>
    <p:restoredTop sz="96327"/>
  </p:normalViewPr>
  <p:slideViewPr>
    <p:cSldViewPr snapToGrid="0" snapToObjects="1">
      <p:cViewPr varScale="1">
        <p:scale>
          <a:sx n="120" d="100"/>
          <a:sy n="120" d="100"/>
        </p:scale>
        <p:origin x="173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10/15/21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10/15/21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10/15/21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10/15/21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10/15/21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10/15/21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10/15/21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10/15/21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hyperlink" Target="https://www.carloacutis-en.org/" TargetMode="Externa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hyperlink" Target="https://www.catholicbrain.com/logi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w2.vatican.va/content/leo-xiii/en/encyclicals/documents/hf_l-xiii_enc_22091891_octobri-mense.html" TargetMode="Externa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337B1-9587-E742-9AEE-88178812214F}"/>
              </a:ext>
            </a:extLst>
          </p:cNvPr>
          <p:cNvSpPr>
            <a:spLocks noGrp="1"/>
          </p:cNvSpPr>
          <p:nvPr>
            <p:ph type="ctrTitle"/>
          </p:nvPr>
        </p:nvSpPr>
        <p:spPr/>
        <p:txBody>
          <a:bodyPr/>
          <a:lstStyle/>
          <a:p>
            <a:r>
              <a:rPr lang="en-US" dirty="0"/>
              <a:t>Family Faith</a:t>
            </a:r>
          </a:p>
        </p:txBody>
      </p:sp>
      <p:sp>
        <p:nvSpPr>
          <p:cNvPr id="3" name="Subtitle 2">
            <a:extLst>
              <a:ext uri="{FF2B5EF4-FFF2-40B4-BE49-F238E27FC236}">
                <a16:creationId xmlns:a16="http://schemas.microsoft.com/office/drawing/2014/main" id="{F552E163-6038-E242-8170-10438518FBAF}"/>
              </a:ext>
            </a:extLst>
          </p:cNvPr>
          <p:cNvSpPr>
            <a:spLocks noGrp="1"/>
          </p:cNvSpPr>
          <p:nvPr>
            <p:ph type="subTitle" idx="1"/>
          </p:nvPr>
        </p:nvSpPr>
        <p:spPr/>
        <p:txBody>
          <a:bodyPr/>
          <a:lstStyle/>
          <a:p>
            <a:r>
              <a:rPr lang="en-US" dirty="0"/>
              <a:t>October 2021  The Month of the Rosary</a:t>
            </a:r>
          </a:p>
        </p:txBody>
      </p:sp>
    </p:spTree>
    <p:extLst>
      <p:ext uri="{BB962C8B-B14F-4D97-AF65-F5344CB8AC3E}">
        <p14:creationId xmlns:p14="http://schemas.microsoft.com/office/powerpoint/2010/main" val="4213488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1A4066-B261-49FE-952E-A0FE3EE75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81B4579-E2EA-4BD7-94FF-0A0BEE135C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4FA2C217-1D3B-6844-9135-33672C98B8DA}"/>
              </a:ext>
            </a:extLst>
          </p:cNvPr>
          <p:cNvSpPr>
            <a:spLocks noGrp="1"/>
          </p:cNvSpPr>
          <p:nvPr>
            <p:ph type="title"/>
          </p:nvPr>
        </p:nvSpPr>
        <p:spPr>
          <a:xfrm>
            <a:off x="1451580" y="804520"/>
            <a:ext cx="3530157" cy="1049235"/>
          </a:xfrm>
        </p:spPr>
        <p:txBody>
          <a:bodyPr>
            <a:normAutofit/>
          </a:bodyPr>
          <a:lstStyle/>
          <a:p>
            <a:r>
              <a:rPr lang="en-US" dirty="0"/>
              <a:t>Blessed Carlo</a:t>
            </a:r>
          </a:p>
        </p:txBody>
      </p:sp>
      <p:sp>
        <p:nvSpPr>
          <p:cNvPr id="13" name="Rectangle 12">
            <a:extLst>
              <a:ext uri="{FF2B5EF4-FFF2-40B4-BE49-F238E27FC236}">
                <a16:creationId xmlns:a16="http://schemas.microsoft.com/office/drawing/2014/main" id="{81958111-BC13-4D45-AB27-0C2C83F9BA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510B67A4-E594-E144-875D-21BC155C5EFA}"/>
              </a:ext>
            </a:extLst>
          </p:cNvPr>
          <p:cNvSpPr>
            <a:spLocks noGrp="1"/>
          </p:cNvSpPr>
          <p:nvPr>
            <p:ph idx="1"/>
          </p:nvPr>
        </p:nvSpPr>
        <p:spPr>
          <a:xfrm>
            <a:off x="1451581" y="2015732"/>
            <a:ext cx="3526523" cy="3450613"/>
          </a:xfrm>
        </p:spPr>
        <p:txBody>
          <a:bodyPr>
            <a:normAutofit/>
          </a:bodyPr>
          <a:lstStyle/>
          <a:p>
            <a:r>
              <a:rPr lang="en-US" dirty="0"/>
              <a:t>He hiked, played soccer, went to daily Mass and was filled with the love of God. </a:t>
            </a:r>
          </a:p>
        </p:txBody>
      </p:sp>
      <p:grpSp>
        <p:nvGrpSpPr>
          <p:cNvPr id="15" name="Group 14">
            <a:extLst>
              <a:ext uri="{FF2B5EF4-FFF2-40B4-BE49-F238E27FC236}">
                <a16:creationId xmlns:a16="http://schemas.microsoft.com/office/drawing/2014/main" id="{82188758-E18A-4CE5-9D03-F4BF5D887C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46003" y="583365"/>
            <a:chExt cx="6091790" cy="5181928"/>
          </a:xfrm>
        </p:grpSpPr>
        <p:sp>
          <p:nvSpPr>
            <p:cNvPr id="16" name="Rectangle 15">
              <a:extLst>
                <a:ext uri="{FF2B5EF4-FFF2-40B4-BE49-F238E27FC236}">
                  <a16:creationId xmlns:a16="http://schemas.microsoft.com/office/drawing/2014/main" id="{821513DD-C15F-4381-AEA6-ED9E5E218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ED2DE01-7F43-4858-85FC-27022DA78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24439C56-725A-B846-BC6F-0210A4951DFA}"/>
              </a:ext>
            </a:extLst>
          </p:cNvPr>
          <p:cNvPicPr>
            <a:picLocks noChangeAspect="1"/>
          </p:cNvPicPr>
          <p:nvPr/>
        </p:nvPicPr>
        <p:blipFill rotWithShape="1">
          <a:blip r:embed="rId2"/>
          <a:srcRect l="4292" r="5295" b="3"/>
          <a:stretch/>
        </p:blipFill>
        <p:spPr>
          <a:xfrm>
            <a:off x="6093926" y="1116345"/>
            <a:ext cx="4821551" cy="3866172"/>
          </a:xfrm>
          <a:prstGeom prst="rect">
            <a:avLst/>
          </a:prstGeom>
        </p:spPr>
      </p:pic>
      <p:pic>
        <p:nvPicPr>
          <p:cNvPr id="19" name="Picture 18">
            <a:extLst>
              <a:ext uri="{FF2B5EF4-FFF2-40B4-BE49-F238E27FC236}">
                <a16:creationId xmlns:a16="http://schemas.microsoft.com/office/drawing/2014/main" id="{D42F4933-2ECF-4EE5-BCE4-F19E3CA609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C6FAC23C-014D-4AC5-AD1B-36F7D0E7EF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935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6033B-7F1B-F544-B5D4-52A0ED3189A2}"/>
              </a:ext>
            </a:extLst>
          </p:cNvPr>
          <p:cNvSpPr>
            <a:spLocks noGrp="1"/>
          </p:cNvSpPr>
          <p:nvPr>
            <p:ph type="title"/>
          </p:nvPr>
        </p:nvSpPr>
        <p:spPr>
          <a:xfrm>
            <a:off x="1451579" y="804519"/>
            <a:ext cx="9603275" cy="1049235"/>
          </a:xfrm>
        </p:spPr>
        <p:txBody>
          <a:bodyPr>
            <a:normAutofit/>
          </a:bodyPr>
          <a:lstStyle/>
          <a:p>
            <a:r>
              <a:rPr lang="en-US" dirty="0"/>
              <a:t>His Mother reflects</a:t>
            </a:r>
          </a:p>
        </p:txBody>
      </p:sp>
      <p:sp>
        <p:nvSpPr>
          <p:cNvPr id="3" name="Content Placeholder 2">
            <a:extLst>
              <a:ext uri="{FF2B5EF4-FFF2-40B4-BE49-F238E27FC236}">
                <a16:creationId xmlns:a16="http://schemas.microsoft.com/office/drawing/2014/main" id="{4D978BFB-42EF-A74C-8B04-DBA1734D8334}"/>
              </a:ext>
            </a:extLst>
          </p:cNvPr>
          <p:cNvSpPr>
            <a:spLocks noGrp="1"/>
          </p:cNvSpPr>
          <p:nvPr>
            <p:ph idx="1"/>
          </p:nvPr>
        </p:nvSpPr>
        <p:spPr>
          <a:xfrm>
            <a:off x="1451579" y="2015734"/>
            <a:ext cx="6003015" cy="3450613"/>
          </a:xfrm>
        </p:spPr>
        <p:txBody>
          <a:bodyPr>
            <a:normAutofit/>
          </a:bodyPr>
          <a:lstStyle/>
          <a:p>
            <a:pPr>
              <a:lnSpc>
                <a:spcPct val="110000"/>
              </a:lnSpc>
            </a:pPr>
            <a:r>
              <a:rPr lang="en-US" sz="1300"/>
              <a:t>Pope Francis has approved a miracle attributed to Carlo </a:t>
            </a:r>
            <a:r>
              <a:rPr lang="en-US" sz="1300" err="1"/>
              <a:t>Acutis</a:t>
            </a:r>
            <a:r>
              <a:rPr lang="en-US" sz="1300"/>
              <a:t>, paving the way for his beatification, which took place on October 10 in Assisi, last year, where he is buried. </a:t>
            </a:r>
          </a:p>
          <a:p>
            <a:pPr>
              <a:lnSpc>
                <a:spcPct val="110000"/>
              </a:lnSpc>
            </a:pPr>
            <a:r>
              <a:rPr lang="en-US" sz="1300"/>
              <a:t>Carlo was in many ways an ordinary young man. He had a PlayStation. He made awkward videos with his friends. His favorite cartoon was “Pokémon.” But now, he becomes “Blessed Carlo </a:t>
            </a:r>
            <a:r>
              <a:rPr lang="en-US" sz="1300" err="1"/>
              <a:t>Acutis</a:t>
            </a:r>
            <a:r>
              <a:rPr lang="en-US" sz="1300"/>
              <a:t>.”</a:t>
            </a:r>
          </a:p>
          <a:p>
            <a:pPr>
              <a:lnSpc>
                <a:spcPct val="110000"/>
              </a:lnSpc>
            </a:pPr>
            <a:r>
              <a:rPr lang="en-US" sz="1300"/>
              <a:t>It was announced in February 22, 2020, that Pope Francis had approved a miracle attributed to </a:t>
            </a:r>
            <a:r>
              <a:rPr lang="en-US" sz="1300" err="1"/>
              <a:t>Acutis</a:t>
            </a:r>
            <a:r>
              <a:rPr lang="en-US" sz="1300"/>
              <a:t>, paving the way for his beatification in Assisi, where he is buried. </a:t>
            </a:r>
          </a:p>
          <a:p>
            <a:pPr>
              <a:lnSpc>
                <a:spcPct val="110000"/>
              </a:lnSpc>
            </a:pPr>
            <a:r>
              <a:rPr lang="en-US" sz="1300" err="1"/>
              <a:t>Acutis</a:t>
            </a:r>
            <a:r>
              <a:rPr lang="en-US" sz="1300"/>
              <a:t>’ intercession reportedly helped to heal a Brazilian child suffering from a rare condition of the pancreas in 2013.</a:t>
            </a:r>
          </a:p>
          <a:p>
            <a:pPr marL="0" indent="0">
              <a:lnSpc>
                <a:spcPct val="110000"/>
              </a:lnSpc>
              <a:buNone/>
            </a:pPr>
            <a:br>
              <a:rPr lang="en-US" sz="1300"/>
            </a:br>
            <a:endParaRPr lang="en-US" sz="1300"/>
          </a:p>
        </p:txBody>
      </p:sp>
      <p:grpSp>
        <p:nvGrpSpPr>
          <p:cNvPr id="9" name="Group 8">
            <a:extLst>
              <a:ext uri="{FF2B5EF4-FFF2-40B4-BE49-F238E27FC236}">
                <a16:creationId xmlns:a16="http://schemas.microsoft.com/office/drawing/2014/main" id="{7B733C3F-9682-42F2-95C8-440BBDB77D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49537" y="2012810"/>
            <a:ext cx="3108945" cy="3453535"/>
            <a:chOff x="7807230" y="2012810"/>
            <a:chExt cx="3251252" cy="3459865"/>
          </a:xfrm>
        </p:grpSpPr>
        <p:sp>
          <p:nvSpPr>
            <p:cNvPr id="10" name="Rectangle 9">
              <a:extLst>
                <a:ext uri="{FF2B5EF4-FFF2-40B4-BE49-F238E27FC236}">
                  <a16:creationId xmlns:a16="http://schemas.microsoft.com/office/drawing/2014/main" id="{7DAA79E5-501E-47F1-B927-7C05579F7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F65AAE0-FA0E-4FC3-95C8-629AB65414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98D17E1F-67C3-AE4A-A263-006811D482A4}"/>
              </a:ext>
            </a:extLst>
          </p:cNvPr>
          <p:cNvPicPr>
            <a:picLocks noChangeAspect="1"/>
          </p:cNvPicPr>
          <p:nvPr/>
        </p:nvPicPr>
        <p:blipFill rotWithShape="1">
          <a:blip r:embed="rId2"/>
          <a:srcRect l="15863" r="15835" b="2"/>
          <a:stretch/>
        </p:blipFill>
        <p:spPr>
          <a:xfrm>
            <a:off x="8128756" y="2174242"/>
            <a:ext cx="2762372" cy="3124351"/>
          </a:xfrm>
          <a:prstGeom prst="rect">
            <a:avLst/>
          </a:prstGeom>
        </p:spPr>
      </p:pic>
    </p:spTree>
    <p:extLst>
      <p:ext uri="{BB962C8B-B14F-4D97-AF65-F5344CB8AC3E}">
        <p14:creationId xmlns:p14="http://schemas.microsoft.com/office/powerpoint/2010/main" val="1888290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0" name="Rectangle 14">
            <a:extLst>
              <a:ext uri="{FF2B5EF4-FFF2-40B4-BE49-F238E27FC236}">
                <a16:creationId xmlns:a16="http://schemas.microsoft.com/office/drawing/2014/main" id="{5BB14454-D00C-4958-BB39-F5F9F3AC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16">
            <a:extLst>
              <a:ext uri="{FF2B5EF4-FFF2-40B4-BE49-F238E27FC236}">
                <a16:creationId xmlns:a16="http://schemas.microsoft.com/office/drawing/2014/main" id="{28A657A7-C4E5-425B-98FA-BB817FF7BF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8029" y="1847088"/>
            <a:ext cx="352036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9" name="Rectangle 18">
            <a:extLst>
              <a:ext uri="{FF2B5EF4-FFF2-40B4-BE49-F238E27FC236}">
                <a16:creationId xmlns:a16="http://schemas.microsoft.com/office/drawing/2014/main" id="{A1084370-0E70-4003-9787-3490FCC20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21" name="Group 20">
            <a:extLst>
              <a:ext uri="{FF2B5EF4-FFF2-40B4-BE49-F238E27FC236}">
                <a16:creationId xmlns:a16="http://schemas.microsoft.com/office/drawing/2014/main" id="{2B7C66D2-22E8-4E8F-829B-050BFA7C86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6104331" cy="5149101"/>
            <a:chOff x="7463259" y="583365"/>
            <a:chExt cx="6104330" cy="5181928"/>
          </a:xfrm>
        </p:grpSpPr>
        <p:sp>
          <p:nvSpPr>
            <p:cNvPr id="22" name="Rectangle 21">
              <a:extLst>
                <a:ext uri="{FF2B5EF4-FFF2-40B4-BE49-F238E27FC236}">
                  <a16:creationId xmlns:a16="http://schemas.microsoft.com/office/drawing/2014/main" id="{F0B78D6F-1F61-4DBB-8F5A-934BB850D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610433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3EA261D-1F8C-4BE5-8586-3C1CC5CE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5471354"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53872F44-40D9-3B41-8296-0BD1725EC7D7}"/>
              </a:ext>
            </a:extLst>
          </p:cNvPr>
          <p:cNvPicPr>
            <a:picLocks noChangeAspect="1"/>
          </p:cNvPicPr>
          <p:nvPr/>
        </p:nvPicPr>
        <p:blipFill rotWithShape="1">
          <a:blip r:embed="rId2"/>
          <a:srcRect l="3589" r="1" b="1"/>
          <a:stretch/>
        </p:blipFill>
        <p:spPr>
          <a:xfrm>
            <a:off x="1271223" y="1116345"/>
            <a:ext cx="4825148" cy="3866172"/>
          </a:xfrm>
          <a:prstGeom prst="rect">
            <a:avLst/>
          </a:prstGeom>
        </p:spPr>
      </p:pic>
      <p:sp>
        <p:nvSpPr>
          <p:cNvPr id="3" name="Content Placeholder 2">
            <a:extLst>
              <a:ext uri="{FF2B5EF4-FFF2-40B4-BE49-F238E27FC236}">
                <a16:creationId xmlns:a16="http://schemas.microsoft.com/office/drawing/2014/main" id="{896C8999-71D1-5947-A61C-402E7CE14C50}"/>
              </a:ext>
            </a:extLst>
          </p:cNvPr>
          <p:cNvSpPr>
            <a:spLocks noGrp="1"/>
          </p:cNvSpPr>
          <p:nvPr>
            <p:ph idx="1"/>
          </p:nvPr>
        </p:nvSpPr>
        <p:spPr>
          <a:xfrm>
            <a:off x="7218029" y="637954"/>
            <a:ext cx="3520368" cy="4828392"/>
          </a:xfrm>
        </p:spPr>
        <p:txBody>
          <a:bodyPr>
            <a:normAutofit fontScale="92500" lnSpcReduction="10000"/>
          </a:bodyPr>
          <a:lstStyle/>
          <a:p>
            <a:pPr>
              <a:lnSpc>
                <a:spcPct val="110000"/>
              </a:lnSpc>
            </a:pPr>
            <a:r>
              <a:rPr lang="en-US" sz="1300" dirty="0" err="1"/>
              <a:t>Acutis</a:t>
            </a:r>
            <a:r>
              <a:rPr lang="en-US" sz="1300" dirty="0"/>
              <a:t>’ mother, Antonia, doesn’t know how Carlo came to love Jesus. He’d been baptized as a baby, but the family didn’t practice the Faith. Perhaps it was their Polish nanny who told Carlo about Jesus. </a:t>
            </a:r>
          </a:p>
          <a:p>
            <a:pPr>
              <a:lnSpc>
                <a:spcPct val="110000"/>
              </a:lnSpc>
            </a:pPr>
            <a:endParaRPr lang="en-US" sz="1300" dirty="0"/>
          </a:p>
          <a:p>
            <a:pPr>
              <a:lnSpc>
                <a:spcPct val="110000"/>
              </a:lnSpc>
            </a:pPr>
            <a:endParaRPr lang="en-US" sz="1300" dirty="0"/>
          </a:p>
          <a:p>
            <a:pPr>
              <a:lnSpc>
                <a:spcPct val="110000"/>
              </a:lnSpc>
            </a:pPr>
            <a:r>
              <a:rPr lang="en-US" sz="1300" dirty="0"/>
              <a:t>Regardless of the source, Carlo had a deep love for Jesus even as a preschooler, asking his bemused mother if they could stop in to see Jesus when they walked past churches in their Milan neighborhood — and even insisting on taking flowers to place at the feet of the Blessed Mother.</a:t>
            </a:r>
          </a:p>
          <a:p>
            <a:pPr>
              <a:lnSpc>
                <a:spcPct val="110000"/>
              </a:lnSpc>
            </a:pPr>
            <a:r>
              <a:rPr lang="en-US" sz="1300" dirty="0"/>
              <a:t>Antonia wasn’t sure what to do with this piety in her young son, and she wasn’t prepared to answer his many questions. But as he asked, she began to wonder as well. His curiosity eventually prompted her to take theology classes; beyond just being back at Mass, Antonia was diving into her faith, and all because of Carlo. “He was like a little savior for me,” she said in an interview published last year on the website </a:t>
            </a:r>
            <a:r>
              <a:rPr lang="en-US" sz="1300" dirty="0" err="1"/>
              <a:t>Aleteia</a:t>
            </a:r>
            <a:r>
              <a:rPr lang="en-US" sz="1300" dirty="0"/>
              <a:t>.</a:t>
            </a:r>
          </a:p>
          <a:p>
            <a:pPr>
              <a:lnSpc>
                <a:spcPct val="110000"/>
              </a:lnSpc>
            </a:pPr>
            <a:endParaRPr lang="en-US" sz="1000" dirty="0"/>
          </a:p>
        </p:txBody>
      </p:sp>
      <p:pic>
        <p:nvPicPr>
          <p:cNvPr id="25" name="Picture 24">
            <a:extLst>
              <a:ext uri="{FF2B5EF4-FFF2-40B4-BE49-F238E27FC236}">
                <a16:creationId xmlns:a16="http://schemas.microsoft.com/office/drawing/2014/main" id="{3635D2BC-4EDA-4A3E-83BF-035608099B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7" name="Straight Connector 26">
            <a:extLst>
              <a:ext uri="{FF2B5EF4-FFF2-40B4-BE49-F238E27FC236}">
                <a16:creationId xmlns:a16="http://schemas.microsoft.com/office/drawing/2014/main" id="{A3C86EB9-7FA9-42F7-B348-A7FD17436A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3464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FC55D-C43D-AA40-8E9F-DF995C4ADDC2}"/>
              </a:ext>
            </a:extLst>
          </p:cNvPr>
          <p:cNvSpPr>
            <a:spLocks noGrp="1"/>
          </p:cNvSpPr>
          <p:nvPr>
            <p:ph type="title"/>
          </p:nvPr>
        </p:nvSpPr>
        <p:spPr>
          <a:xfrm>
            <a:off x="1451579" y="804519"/>
            <a:ext cx="9603275" cy="1049235"/>
          </a:xfrm>
        </p:spPr>
        <p:txBody>
          <a:bodyPr>
            <a:normAutofit/>
          </a:bodyPr>
          <a:lstStyle/>
          <a:p>
            <a:r>
              <a:rPr lang="en-US" b="1" dirty="0"/>
              <a:t>Fostering a love of the Faith</a:t>
            </a:r>
            <a:br>
              <a:rPr lang="en-US" b="1" dirty="0"/>
            </a:br>
            <a:endParaRPr lang="en-US" dirty="0"/>
          </a:p>
        </p:txBody>
      </p:sp>
      <p:sp>
        <p:nvSpPr>
          <p:cNvPr id="3" name="Content Placeholder 2">
            <a:extLst>
              <a:ext uri="{FF2B5EF4-FFF2-40B4-BE49-F238E27FC236}">
                <a16:creationId xmlns:a16="http://schemas.microsoft.com/office/drawing/2014/main" id="{D2966237-7F71-C04D-8D08-915A1835309B}"/>
              </a:ext>
            </a:extLst>
          </p:cNvPr>
          <p:cNvSpPr>
            <a:spLocks noGrp="1"/>
          </p:cNvSpPr>
          <p:nvPr>
            <p:ph idx="1"/>
          </p:nvPr>
        </p:nvSpPr>
        <p:spPr>
          <a:xfrm>
            <a:off x="1451579" y="2015734"/>
            <a:ext cx="6003015" cy="3450613"/>
          </a:xfrm>
        </p:spPr>
        <p:txBody>
          <a:bodyPr>
            <a:normAutofit/>
          </a:bodyPr>
          <a:lstStyle/>
          <a:p>
            <a:pPr>
              <a:lnSpc>
                <a:spcPct val="110000"/>
              </a:lnSpc>
            </a:pPr>
            <a:r>
              <a:rPr lang="en-US" sz="1400"/>
              <a:t>Carlo’s longing for the Eucharist drove him to ask permission to receive earlier than was customary. At 7, Carlo received his First Communion and never missed Mass again. Not just Sunday Mass, either. Every day of his life, Carlo went to Mass. Every day, he stole a few minutes to pray in silence before the tabernacle. </a:t>
            </a:r>
          </a:p>
          <a:p>
            <a:pPr>
              <a:lnSpc>
                <a:spcPct val="110000"/>
              </a:lnSpc>
            </a:pPr>
            <a:r>
              <a:rPr lang="en-US" sz="1400"/>
              <a:t>And while his parents sometimes went with him, Carlo often went alone. When they traveled, Carlo’s first order of business was to find a church and figure out Mass times. Whether or not his parents joined him, Carlo would be there. Every day.</a:t>
            </a:r>
          </a:p>
          <a:p>
            <a:pPr>
              <a:lnSpc>
                <a:spcPct val="110000"/>
              </a:lnSpc>
            </a:pPr>
            <a:r>
              <a:rPr lang="en-US" sz="1400"/>
              <a:t>And they traveled quite a bit. Carlo’s deep love of Mary (whom he called “the only woman in my life”) led the family to Marian apparition sites all over Europe. But their pilgrimages became more intentional when Carlo was 11 and got an idea.</a:t>
            </a:r>
          </a:p>
          <a:p>
            <a:pPr>
              <a:lnSpc>
                <a:spcPct val="110000"/>
              </a:lnSpc>
            </a:pPr>
            <a:endParaRPr lang="en-US" sz="1400"/>
          </a:p>
        </p:txBody>
      </p:sp>
      <p:grpSp>
        <p:nvGrpSpPr>
          <p:cNvPr id="9" name="Group 8">
            <a:extLst>
              <a:ext uri="{FF2B5EF4-FFF2-40B4-BE49-F238E27FC236}">
                <a16:creationId xmlns:a16="http://schemas.microsoft.com/office/drawing/2014/main" id="{7B733C3F-9682-42F2-95C8-440BBDB77D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49537" y="2012810"/>
            <a:ext cx="3108945" cy="3453535"/>
            <a:chOff x="7807230" y="2012810"/>
            <a:chExt cx="3251252" cy="3459865"/>
          </a:xfrm>
        </p:grpSpPr>
        <p:sp>
          <p:nvSpPr>
            <p:cNvPr id="10" name="Rectangle 9">
              <a:extLst>
                <a:ext uri="{FF2B5EF4-FFF2-40B4-BE49-F238E27FC236}">
                  <a16:creationId xmlns:a16="http://schemas.microsoft.com/office/drawing/2014/main" id="{7DAA79E5-501E-47F1-B927-7C05579F7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F65AAE0-FA0E-4FC3-95C8-629AB65414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24A84722-BA68-7C43-BE1C-BA8657CFA1BF}"/>
              </a:ext>
            </a:extLst>
          </p:cNvPr>
          <p:cNvPicPr>
            <a:picLocks noChangeAspect="1"/>
          </p:cNvPicPr>
          <p:nvPr/>
        </p:nvPicPr>
        <p:blipFill rotWithShape="1">
          <a:blip r:embed="rId2"/>
          <a:srcRect t="666" r="2" b="17195"/>
          <a:stretch/>
        </p:blipFill>
        <p:spPr>
          <a:xfrm>
            <a:off x="8128756" y="2174242"/>
            <a:ext cx="2762372" cy="3124351"/>
          </a:xfrm>
          <a:prstGeom prst="rect">
            <a:avLst/>
          </a:prstGeom>
        </p:spPr>
      </p:pic>
    </p:spTree>
    <p:extLst>
      <p:ext uri="{BB962C8B-B14F-4D97-AF65-F5344CB8AC3E}">
        <p14:creationId xmlns:p14="http://schemas.microsoft.com/office/powerpoint/2010/main" val="872706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FC15A-D8FD-BA47-A929-F2734E51EA42}"/>
              </a:ext>
            </a:extLst>
          </p:cNvPr>
          <p:cNvSpPr>
            <a:spLocks noGrp="1"/>
          </p:cNvSpPr>
          <p:nvPr>
            <p:ph type="title"/>
          </p:nvPr>
        </p:nvSpPr>
        <p:spPr>
          <a:xfrm>
            <a:off x="1451579" y="804519"/>
            <a:ext cx="9603275" cy="1049235"/>
          </a:xfrm>
        </p:spPr>
        <p:txBody>
          <a:bodyPr>
            <a:normAutofit/>
          </a:bodyPr>
          <a:lstStyle/>
          <a:p>
            <a:r>
              <a:rPr lang="en-US" dirty="0"/>
              <a:t>Research</a:t>
            </a:r>
          </a:p>
        </p:txBody>
      </p:sp>
      <p:sp>
        <p:nvSpPr>
          <p:cNvPr id="3" name="Content Placeholder 2">
            <a:extLst>
              <a:ext uri="{FF2B5EF4-FFF2-40B4-BE49-F238E27FC236}">
                <a16:creationId xmlns:a16="http://schemas.microsoft.com/office/drawing/2014/main" id="{6EE343E4-8A96-6341-858A-1A0D49A8C0DD}"/>
              </a:ext>
            </a:extLst>
          </p:cNvPr>
          <p:cNvSpPr>
            <a:spLocks noGrp="1"/>
          </p:cNvSpPr>
          <p:nvPr>
            <p:ph idx="1"/>
          </p:nvPr>
        </p:nvSpPr>
        <p:spPr>
          <a:xfrm>
            <a:off x="1451579" y="2015734"/>
            <a:ext cx="6195784" cy="3450613"/>
          </a:xfrm>
        </p:spPr>
        <p:txBody>
          <a:bodyPr>
            <a:normAutofit/>
          </a:bodyPr>
          <a:lstStyle/>
          <a:p>
            <a:pPr>
              <a:lnSpc>
                <a:spcPct val="110000"/>
              </a:lnSpc>
            </a:pPr>
            <a:r>
              <a:rPr lang="en-US" sz="1400"/>
              <a:t>Carlo’s longing for the Eucharist drove him to ask permission to receive earlier than was customary. At 7, Carlo received his First Communion and never missed Mass again. Not just Sunday Mass, either. Every day of his life, Carlo went to Mass. Every day, he stole a few minutes to pray in silence before the tabernacle. And while his parents sometimes went with him, Carlo often went alone. When they traveled, Carlo’s first order of business was to find a church and figure out Mass times. Whether or not his parents joined him, Carlo would be there. Every day.</a:t>
            </a:r>
          </a:p>
          <a:p>
            <a:pPr>
              <a:lnSpc>
                <a:spcPct val="110000"/>
              </a:lnSpc>
            </a:pPr>
            <a:r>
              <a:rPr lang="en-US" sz="1400"/>
              <a:t>And they traveled quite a bit. Carlo’s deep love of Mary (whom he called “the only woman in my life”) led the family to Marian apparition sites all over Europe. But their pilgrimages became more intentional when Carlo was 11 and got an idea.</a:t>
            </a:r>
          </a:p>
          <a:p>
            <a:pPr>
              <a:lnSpc>
                <a:spcPct val="110000"/>
              </a:lnSpc>
            </a:pPr>
            <a:endParaRPr lang="en-US" sz="1400"/>
          </a:p>
        </p:txBody>
      </p:sp>
      <p:pic>
        <p:nvPicPr>
          <p:cNvPr id="5" name="Picture 4">
            <a:extLst>
              <a:ext uri="{FF2B5EF4-FFF2-40B4-BE49-F238E27FC236}">
                <a16:creationId xmlns:a16="http://schemas.microsoft.com/office/drawing/2014/main" id="{8A61FC43-3A22-8745-81E0-33DA286BA7F9}"/>
              </a:ext>
            </a:extLst>
          </p:cNvPr>
          <p:cNvPicPr>
            <a:picLocks noChangeAspect="1"/>
          </p:cNvPicPr>
          <p:nvPr/>
        </p:nvPicPr>
        <p:blipFill>
          <a:blip r:embed="rId2"/>
          <a:stretch>
            <a:fillRect/>
          </a:stretch>
        </p:blipFill>
        <p:spPr>
          <a:xfrm>
            <a:off x="8128756" y="2277991"/>
            <a:ext cx="2926098" cy="2926098"/>
          </a:xfrm>
          <a:prstGeom prst="rect">
            <a:avLst/>
          </a:prstGeom>
        </p:spPr>
      </p:pic>
    </p:spTree>
    <p:extLst>
      <p:ext uri="{BB962C8B-B14F-4D97-AF65-F5344CB8AC3E}">
        <p14:creationId xmlns:p14="http://schemas.microsoft.com/office/powerpoint/2010/main" val="1594743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A321D-56F6-E54D-ADB2-8AA1FB15FCF7}"/>
              </a:ext>
            </a:extLst>
          </p:cNvPr>
          <p:cNvSpPr>
            <a:spLocks noGrp="1"/>
          </p:cNvSpPr>
          <p:nvPr>
            <p:ph type="title"/>
          </p:nvPr>
        </p:nvSpPr>
        <p:spPr>
          <a:xfrm>
            <a:off x="1451579" y="804519"/>
            <a:ext cx="9603275" cy="1049235"/>
          </a:xfrm>
        </p:spPr>
        <p:txBody>
          <a:bodyPr>
            <a:normAutofit/>
          </a:bodyPr>
          <a:lstStyle/>
          <a:p>
            <a:r>
              <a:rPr lang="en-US" sz="2200" b="1"/>
              <a:t>Caring for those around him</a:t>
            </a:r>
            <a:br>
              <a:rPr lang="en-US" sz="2200" b="1"/>
            </a:br>
            <a:br>
              <a:rPr lang="en-US" sz="2200"/>
            </a:br>
            <a:endParaRPr lang="en-US" sz="2200"/>
          </a:p>
        </p:txBody>
      </p:sp>
      <p:sp>
        <p:nvSpPr>
          <p:cNvPr id="3" name="Content Placeholder 2">
            <a:extLst>
              <a:ext uri="{FF2B5EF4-FFF2-40B4-BE49-F238E27FC236}">
                <a16:creationId xmlns:a16="http://schemas.microsoft.com/office/drawing/2014/main" id="{2F4B384A-A11B-9B48-810D-968B0994F98D}"/>
              </a:ext>
            </a:extLst>
          </p:cNvPr>
          <p:cNvSpPr>
            <a:spLocks noGrp="1"/>
          </p:cNvSpPr>
          <p:nvPr>
            <p:ph idx="1"/>
          </p:nvPr>
        </p:nvSpPr>
        <p:spPr>
          <a:xfrm>
            <a:off x="1451579" y="2015734"/>
            <a:ext cx="5435733" cy="3450613"/>
          </a:xfrm>
        </p:spPr>
        <p:txBody>
          <a:bodyPr>
            <a:normAutofit/>
          </a:bodyPr>
          <a:lstStyle/>
          <a:p>
            <a:pPr>
              <a:lnSpc>
                <a:spcPct val="110000"/>
              </a:lnSpc>
            </a:pPr>
            <a:r>
              <a:rPr lang="en-US" sz="1300"/>
              <a:t>But Carlo was no computer geek closeted in a back bedroom. For all his technological skill, Carlo was a friendly, outgoing kid. He was so friendly that his family was reluctant to go on walks with him; Carlo knew everybody, it seemed, and couldn’t help but stop to talk to every person he passed. He had a sensitive heart and was always looking out for those who were suffering: classmates whose parents were going through a divorce, kids who were being bullied.</a:t>
            </a:r>
          </a:p>
          <a:p>
            <a:pPr>
              <a:lnSpc>
                <a:spcPct val="110000"/>
              </a:lnSpc>
            </a:pPr>
            <a:r>
              <a:rPr lang="en-US" sz="1300"/>
              <a:t>Carlo’s approach was always friendship. And through that friendship, people were always drawn to Jesus. As pure and as pious as he was, nobody felt judged by the young saint. His uncle says that being with Carlo filled your heart. And that joy left people seeking and wondering, as Carlo’s mother had years before. A young Hindu man who worked for Carlo’s family was baptized as a direct result of his friendship with Carlo, while many others returned to the Faith.</a:t>
            </a:r>
          </a:p>
          <a:p>
            <a:pPr>
              <a:lnSpc>
                <a:spcPct val="110000"/>
              </a:lnSpc>
            </a:pPr>
            <a:endParaRPr lang="en-US" sz="1300"/>
          </a:p>
        </p:txBody>
      </p:sp>
      <p:grpSp>
        <p:nvGrpSpPr>
          <p:cNvPr id="9" name="Group 8">
            <a:extLst>
              <a:ext uri="{FF2B5EF4-FFF2-40B4-BE49-F238E27FC236}">
                <a16:creationId xmlns:a16="http://schemas.microsoft.com/office/drawing/2014/main" id="{FEB7DF70-0A31-4A61-9C8B-3333776A1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90413" y="2012810"/>
            <a:ext cx="3668069" cy="3453535"/>
            <a:chOff x="7807230" y="2012810"/>
            <a:chExt cx="3251252" cy="3459865"/>
          </a:xfrm>
        </p:grpSpPr>
        <p:sp>
          <p:nvSpPr>
            <p:cNvPr id="10" name="Rectangle 9">
              <a:extLst>
                <a:ext uri="{FF2B5EF4-FFF2-40B4-BE49-F238E27FC236}">
                  <a16:creationId xmlns:a16="http://schemas.microsoft.com/office/drawing/2014/main" id="{47926867-8D58-4875-8B76-E87E5BE825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F6663C-0F32-4FB9-B549-C2757F49F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38AEB3FC-ECBE-8442-A7DC-0E67E4CAB16C}"/>
              </a:ext>
            </a:extLst>
          </p:cNvPr>
          <p:cNvPicPr>
            <a:picLocks noChangeAspect="1"/>
          </p:cNvPicPr>
          <p:nvPr/>
        </p:nvPicPr>
        <p:blipFill rotWithShape="1">
          <a:blip r:embed="rId2"/>
          <a:srcRect b="6372"/>
          <a:stretch/>
        </p:blipFill>
        <p:spPr>
          <a:xfrm>
            <a:off x="7554139" y="2174242"/>
            <a:ext cx="3336989" cy="3124351"/>
          </a:xfrm>
          <a:prstGeom prst="rect">
            <a:avLst/>
          </a:prstGeom>
        </p:spPr>
      </p:pic>
    </p:spTree>
    <p:extLst>
      <p:ext uri="{BB962C8B-B14F-4D97-AF65-F5344CB8AC3E}">
        <p14:creationId xmlns:p14="http://schemas.microsoft.com/office/powerpoint/2010/main" val="3277256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C685DC-6446-3541-AF70-63C911EB4273}"/>
              </a:ext>
            </a:extLst>
          </p:cNvPr>
          <p:cNvSpPr>
            <a:spLocks noGrp="1"/>
          </p:cNvSpPr>
          <p:nvPr>
            <p:ph idx="1"/>
          </p:nvPr>
        </p:nvSpPr>
        <p:spPr>
          <a:xfrm>
            <a:off x="1451579" y="2015734"/>
            <a:ext cx="6195784" cy="3450613"/>
          </a:xfrm>
        </p:spPr>
        <p:txBody>
          <a:bodyPr>
            <a:normAutofit/>
          </a:bodyPr>
          <a:lstStyle/>
          <a:p>
            <a:pPr>
              <a:lnSpc>
                <a:spcPct val="110000"/>
              </a:lnSpc>
            </a:pPr>
            <a:r>
              <a:rPr lang="en-US"/>
              <a:t>Carlo was particularly close to the homeless people in his neighborhood, packing up food most days to take out to his friends on the street. Though his family was wealthy, Carlo had no patience for excess. He saved up his pocket money to buy a sleeping bag for a homeless friend, and when his mother suggested they buy Carlo such “luxuries” as a second pair of shoes, he revolted. Technology, though, wasn’t a luxury. It was an important part of his apostolate, and Carlo had no qualms about using three computers when building his website.</a:t>
            </a:r>
          </a:p>
        </p:txBody>
      </p:sp>
      <p:pic>
        <p:nvPicPr>
          <p:cNvPr id="4" name="Picture 3">
            <a:extLst>
              <a:ext uri="{FF2B5EF4-FFF2-40B4-BE49-F238E27FC236}">
                <a16:creationId xmlns:a16="http://schemas.microsoft.com/office/drawing/2014/main" id="{5910A3EC-D336-9244-8738-8E6139030699}"/>
              </a:ext>
            </a:extLst>
          </p:cNvPr>
          <p:cNvPicPr>
            <a:picLocks noChangeAspect="1"/>
          </p:cNvPicPr>
          <p:nvPr/>
        </p:nvPicPr>
        <p:blipFill>
          <a:blip r:embed="rId2"/>
          <a:stretch>
            <a:fillRect/>
          </a:stretch>
        </p:blipFill>
        <p:spPr>
          <a:xfrm>
            <a:off x="8128756" y="2277991"/>
            <a:ext cx="2926098" cy="2926098"/>
          </a:xfrm>
          <a:prstGeom prst="rect">
            <a:avLst/>
          </a:prstGeom>
        </p:spPr>
      </p:pic>
    </p:spTree>
    <p:extLst>
      <p:ext uri="{BB962C8B-B14F-4D97-AF65-F5344CB8AC3E}">
        <p14:creationId xmlns:p14="http://schemas.microsoft.com/office/powerpoint/2010/main" val="3189982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419CA0-BFB4-4390-AB8F-5DBFCA45D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CF4C623-16D7-4722-8EFB-A5B0E3BC07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1ACC5B79-A5D5-ED41-968E-E50C3428B6BD}"/>
              </a:ext>
            </a:extLst>
          </p:cNvPr>
          <p:cNvSpPr>
            <a:spLocks noGrp="1"/>
          </p:cNvSpPr>
          <p:nvPr>
            <p:ph type="title"/>
          </p:nvPr>
        </p:nvSpPr>
        <p:spPr>
          <a:xfrm>
            <a:off x="1451580" y="804520"/>
            <a:ext cx="5550355" cy="1049235"/>
          </a:xfrm>
        </p:spPr>
        <p:txBody>
          <a:bodyPr>
            <a:normAutofit/>
          </a:bodyPr>
          <a:lstStyle/>
          <a:p>
            <a:r>
              <a:rPr lang="en-US" b="1" dirty="0"/>
              <a:t>“I can die happy”</a:t>
            </a:r>
            <a:br>
              <a:rPr lang="en-US" b="1" dirty="0"/>
            </a:br>
            <a:endParaRPr lang="en-US" dirty="0"/>
          </a:p>
        </p:txBody>
      </p:sp>
      <p:sp>
        <p:nvSpPr>
          <p:cNvPr id="13" name="Rectangle 12">
            <a:extLst>
              <a:ext uri="{FF2B5EF4-FFF2-40B4-BE49-F238E27FC236}">
                <a16:creationId xmlns:a16="http://schemas.microsoft.com/office/drawing/2014/main" id="{596E9C81-ACBE-459E-A7D5-2BB824B68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1993B3E9-596F-CB4F-AD13-8960A4022FDA}"/>
              </a:ext>
            </a:extLst>
          </p:cNvPr>
          <p:cNvSpPr>
            <a:spLocks noGrp="1"/>
          </p:cNvSpPr>
          <p:nvPr>
            <p:ph idx="1"/>
          </p:nvPr>
        </p:nvSpPr>
        <p:spPr>
          <a:xfrm>
            <a:off x="1451580" y="2015732"/>
            <a:ext cx="5550355" cy="3450613"/>
          </a:xfrm>
        </p:spPr>
        <p:txBody>
          <a:bodyPr>
            <a:normAutofit/>
          </a:bodyPr>
          <a:lstStyle/>
          <a:p>
            <a:pPr>
              <a:lnSpc>
                <a:spcPct val="110000"/>
              </a:lnSpc>
            </a:pPr>
            <a:r>
              <a:rPr lang="en-US" sz="1100"/>
              <a:t>How did he have the time in between teaching himself to code, playing soccer, riding his bike around Milan to visit the poor, teaching himself the saxophone, patiently explaining technology to his older relatives and making one movie after another? According to his mother, Carlo didn’t waste time on useless things. He limited himself to an hour a week of video games (because he said, he didn’t want to become a slave to them) and focused the rest of his time on things that were valuable. But that didn’t exclude silly animations or videos of his dogs — Carlo knew that something doesn’t need to be catechetical to be valuable, and he enjoyed leisure all the more because its greatest value was in being fun.</a:t>
            </a:r>
          </a:p>
          <a:p>
            <a:pPr>
              <a:lnSpc>
                <a:spcPct val="110000"/>
              </a:lnSpc>
            </a:pPr>
            <a:r>
              <a:rPr lang="en-US" sz="1100"/>
              <a:t>Carlo hungered for heaven. “We have always been awaited in heaven,” he said, and throughout his life his eyes were fixed on eternity. So when, at 15, he went to the hospital with the flu and was diagnosed instead with an acute and untreatable leukemia, Carlo wasn’t upset. He was ready to go home. “I can die happy,” he told his mother, “because I haven’t wasted even a minute on things that aren’t pleasing to God.”</a:t>
            </a:r>
          </a:p>
          <a:p>
            <a:pPr>
              <a:lnSpc>
                <a:spcPct val="110000"/>
              </a:lnSpc>
            </a:pPr>
            <a:r>
              <a:rPr lang="en-US" sz="1100"/>
              <a:t>Within three days, Carlo </a:t>
            </a:r>
            <a:r>
              <a:rPr lang="en-US" sz="1100" err="1"/>
              <a:t>Acutis</a:t>
            </a:r>
            <a:r>
              <a:rPr lang="en-US" sz="1100"/>
              <a:t> was dead.</a:t>
            </a:r>
          </a:p>
          <a:p>
            <a:pPr>
              <a:lnSpc>
                <a:spcPct val="110000"/>
              </a:lnSpc>
            </a:pPr>
            <a:endParaRPr lang="en-US" sz="1100"/>
          </a:p>
        </p:txBody>
      </p:sp>
      <p:grpSp>
        <p:nvGrpSpPr>
          <p:cNvPr id="15" name="Group 14">
            <a:extLst>
              <a:ext uri="{FF2B5EF4-FFF2-40B4-BE49-F238E27FC236}">
                <a16:creationId xmlns:a16="http://schemas.microsoft.com/office/drawing/2014/main" id="{CEBDCB18-ABE5-43B0-8B68-89FEDAECB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63259" y="583365"/>
            <a:chExt cx="4074533" cy="5181928"/>
          </a:xfrm>
        </p:grpSpPr>
        <p:sp>
          <p:nvSpPr>
            <p:cNvPr id="16" name="Rectangle 15">
              <a:extLst>
                <a:ext uri="{FF2B5EF4-FFF2-40B4-BE49-F238E27FC236}">
                  <a16:creationId xmlns:a16="http://schemas.microsoft.com/office/drawing/2014/main" id="{483C65C6-7268-490D-B4A8-927D45FAB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133D4A5-82E5-43A0-9FF0-81B7AC16C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92A68E2B-1E69-A040-836B-2332654EDE16}"/>
              </a:ext>
            </a:extLst>
          </p:cNvPr>
          <p:cNvPicPr>
            <a:picLocks noChangeAspect="1"/>
          </p:cNvPicPr>
          <p:nvPr/>
        </p:nvPicPr>
        <p:blipFill rotWithShape="1">
          <a:blip r:embed="rId2"/>
          <a:srcRect l="375" r="9403" b="-4"/>
          <a:stretch/>
        </p:blipFill>
        <p:spPr>
          <a:xfrm>
            <a:off x="8116373" y="1116345"/>
            <a:ext cx="2799103" cy="3866172"/>
          </a:xfrm>
          <a:prstGeom prst="rect">
            <a:avLst/>
          </a:prstGeom>
        </p:spPr>
      </p:pic>
      <p:pic>
        <p:nvPicPr>
          <p:cNvPr id="19" name="Picture 18">
            <a:extLst>
              <a:ext uri="{FF2B5EF4-FFF2-40B4-BE49-F238E27FC236}">
                <a16:creationId xmlns:a16="http://schemas.microsoft.com/office/drawing/2014/main" id="{08EC5C75-E28F-4899-9C2E-39431B82B7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46AAE0A1-60AD-4190-B85D-2DD8148369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672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4E72D-64EF-9844-AA4B-D5D2730A2993}"/>
              </a:ext>
            </a:extLst>
          </p:cNvPr>
          <p:cNvSpPr>
            <a:spLocks noGrp="1"/>
          </p:cNvSpPr>
          <p:nvPr>
            <p:ph type="title"/>
          </p:nvPr>
        </p:nvSpPr>
        <p:spPr>
          <a:xfrm>
            <a:off x="1451579" y="804519"/>
            <a:ext cx="9603275" cy="1049235"/>
          </a:xfrm>
        </p:spPr>
        <p:txBody>
          <a:bodyPr>
            <a:normAutofit/>
          </a:bodyPr>
          <a:lstStyle/>
          <a:p>
            <a:r>
              <a:rPr lang="en-US" dirty="0"/>
              <a:t>An Ordinary young man – an extraordinary Witness</a:t>
            </a:r>
          </a:p>
        </p:txBody>
      </p:sp>
      <p:sp>
        <p:nvSpPr>
          <p:cNvPr id="3" name="Content Placeholder 2">
            <a:extLst>
              <a:ext uri="{FF2B5EF4-FFF2-40B4-BE49-F238E27FC236}">
                <a16:creationId xmlns:a16="http://schemas.microsoft.com/office/drawing/2014/main" id="{2A956CCA-D645-2548-B273-3EC65DB63FB5}"/>
              </a:ext>
            </a:extLst>
          </p:cNvPr>
          <p:cNvSpPr>
            <a:spLocks noGrp="1"/>
          </p:cNvSpPr>
          <p:nvPr>
            <p:ph idx="1"/>
          </p:nvPr>
        </p:nvSpPr>
        <p:spPr>
          <a:xfrm>
            <a:off x="1451579" y="2015734"/>
            <a:ext cx="4158849" cy="3450613"/>
          </a:xfrm>
        </p:spPr>
        <p:txBody>
          <a:bodyPr>
            <a:normAutofit/>
          </a:bodyPr>
          <a:lstStyle/>
          <a:p>
            <a:pPr>
              <a:lnSpc>
                <a:spcPct val="110000"/>
              </a:lnSpc>
            </a:pPr>
            <a:r>
              <a:rPr lang="en-US" sz="1100"/>
              <a:t>He was a remarkable young man, but he was an ordinary man. He had no visions. He didn’t levitate when he prayed. He just lived like heaven was real. He was completely himself, video games and computer programming and all, but entirely Christ’s.</a:t>
            </a:r>
          </a:p>
          <a:p>
            <a:pPr>
              <a:lnSpc>
                <a:spcPct val="110000"/>
              </a:lnSpc>
            </a:pPr>
            <a:r>
              <a:rPr lang="en-US" sz="1100"/>
              <a:t>On his website, Carlo wrote a list of instructions for becoming holy, encouraging people to go to Mass daily and confession weekly. But his very first rule for becoming holy was this: “You must want it with all your heart.”</a:t>
            </a:r>
          </a:p>
          <a:p>
            <a:pPr>
              <a:lnSpc>
                <a:spcPct val="110000"/>
              </a:lnSpc>
            </a:pPr>
            <a:r>
              <a:rPr lang="en-US" sz="1100"/>
              <a:t>This is the legacy of Venerable Carlo </a:t>
            </a:r>
            <a:r>
              <a:rPr lang="en-US" sz="1100" err="1"/>
              <a:t>Acutis</a:t>
            </a:r>
            <a:r>
              <a:rPr lang="en-US" sz="1100"/>
              <a:t>: an ordinary, modern kid who watched cartoons and used the internet and wanted holiness with all his heart. This is why the world loves him. Because he shows us that holiness is possible. For every one of us. Even if you have an Instagram account. Even if you’re a gamer.</a:t>
            </a:r>
          </a:p>
          <a:p>
            <a:pPr>
              <a:lnSpc>
                <a:spcPct val="110000"/>
              </a:lnSpc>
            </a:pPr>
            <a:br>
              <a:rPr lang="en-US" sz="1100"/>
            </a:br>
            <a:endParaRPr lang="en-US" sz="1100"/>
          </a:p>
        </p:txBody>
      </p:sp>
      <p:grpSp>
        <p:nvGrpSpPr>
          <p:cNvPr id="9" name="Group 8">
            <a:extLst>
              <a:ext uri="{FF2B5EF4-FFF2-40B4-BE49-F238E27FC236}">
                <a16:creationId xmlns:a16="http://schemas.microsoft.com/office/drawing/2014/main" id="{93401815-9C3D-43EE-B4E4-2504090CEF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9823" y="2012810"/>
            <a:ext cx="4948659" cy="3453535"/>
            <a:chOff x="7807230" y="2012810"/>
            <a:chExt cx="3251252" cy="3459865"/>
          </a:xfrm>
        </p:grpSpPr>
        <p:sp>
          <p:nvSpPr>
            <p:cNvPr id="10" name="Rectangle 9">
              <a:extLst>
                <a:ext uri="{FF2B5EF4-FFF2-40B4-BE49-F238E27FC236}">
                  <a16:creationId xmlns:a16="http://schemas.microsoft.com/office/drawing/2014/main" id="{CDC52205-72B7-41BE-99DF-6B24F25ED6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8BFFC9-C8B3-41FE-B9CC-C492B0794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FC5E81A8-C20E-6D46-B21F-FFDA68E4C608}"/>
              </a:ext>
            </a:extLst>
          </p:cNvPr>
          <p:cNvPicPr>
            <a:picLocks noChangeAspect="1"/>
          </p:cNvPicPr>
          <p:nvPr/>
        </p:nvPicPr>
        <p:blipFill rotWithShape="1">
          <a:blip r:embed="rId2"/>
          <a:srcRect l="9092" r="7841"/>
          <a:stretch/>
        </p:blipFill>
        <p:spPr>
          <a:xfrm>
            <a:off x="6277257" y="2174242"/>
            <a:ext cx="4613872" cy="3124351"/>
          </a:xfrm>
          <a:prstGeom prst="rect">
            <a:avLst/>
          </a:prstGeom>
        </p:spPr>
      </p:pic>
    </p:spTree>
    <p:extLst>
      <p:ext uri="{BB962C8B-B14F-4D97-AF65-F5344CB8AC3E}">
        <p14:creationId xmlns:p14="http://schemas.microsoft.com/office/powerpoint/2010/main" val="3686090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21A4066-B261-49FE-952E-A0FE3EE75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81B4579-E2EA-4BD7-94FF-0A0BEE135C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0" name="Rectangle 19">
            <a:extLst>
              <a:ext uri="{FF2B5EF4-FFF2-40B4-BE49-F238E27FC236}">
                <a16:creationId xmlns:a16="http://schemas.microsoft.com/office/drawing/2014/main" id="{81958111-BC13-4D45-AB27-0C2C83F9BA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CC8DAECC-7CCD-8B42-BE68-9835A4058369}"/>
              </a:ext>
            </a:extLst>
          </p:cNvPr>
          <p:cNvSpPr>
            <a:spLocks noGrp="1"/>
          </p:cNvSpPr>
          <p:nvPr>
            <p:ph idx="1"/>
          </p:nvPr>
        </p:nvSpPr>
        <p:spPr>
          <a:xfrm>
            <a:off x="1451581" y="2015732"/>
            <a:ext cx="3526523" cy="3450613"/>
          </a:xfrm>
        </p:spPr>
        <p:txBody>
          <a:bodyPr>
            <a:normAutofit/>
          </a:bodyPr>
          <a:lstStyle/>
          <a:p>
            <a:pPr>
              <a:lnSpc>
                <a:spcPct val="110000"/>
              </a:lnSpc>
            </a:pPr>
            <a:r>
              <a:rPr lang="en-US" sz="1400" dirty="0"/>
              <a:t>Carlo </a:t>
            </a:r>
            <a:r>
              <a:rPr lang="en-US" sz="1400" dirty="0" err="1"/>
              <a:t>Acutis</a:t>
            </a:r>
            <a:r>
              <a:rPr lang="en-US" sz="1400" dirty="0"/>
              <a:t> was born in 1991. That fact alone is a testimony: holiness is possible. For you. Right now. But you have to want it.</a:t>
            </a:r>
          </a:p>
          <a:p>
            <a:pPr>
              <a:lnSpc>
                <a:spcPct val="110000"/>
              </a:lnSpc>
            </a:pPr>
            <a:r>
              <a:rPr lang="en-US" sz="1400" dirty="0"/>
              <a:t>Visit his website he created</a:t>
            </a:r>
          </a:p>
          <a:p>
            <a:pPr>
              <a:lnSpc>
                <a:spcPct val="110000"/>
              </a:lnSpc>
            </a:pPr>
            <a:r>
              <a:rPr lang="en-US" sz="1400" dirty="0">
                <a:hlinkClick r:id="rId2"/>
              </a:rPr>
              <a:t>https://www.carloacutis-en.org/</a:t>
            </a:r>
            <a:endParaRPr lang="en-US" sz="1400" dirty="0"/>
          </a:p>
          <a:p>
            <a:pPr>
              <a:lnSpc>
                <a:spcPct val="110000"/>
              </a:lnSpc>
            </a:pPr>
            <a:endParaRPr lang="en-US" sz="1400" dirty="0"/>
          </a:p>
        </p:txBody>
      </p:sp>
      <p:grpSp>
        <p:nvGrpSpPr>
          <p:cNvPr id="22" name="Group 21">
            <a:extLst>
              <a:ext uri="{FF2B5EF4-FFF2-40B4-BE49-F238E27FC236}">
                <a16:creationId xmlns:a16="http://schemas.microsoft.com/office/drawing/2014/main" id="{82188758-E18A-4CE5-9D03-F4BF5D887C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46003" y="583365"/>
            <a:chExt cx="6091790" cy="5181928"/>
          </a:xfrm>
        </p:grpSpPr>
        <p:sp>
          <p:nvSpPr>
            <p:cNvPr id="23" name="Rectangle 22">
              <a:extLst>
                <a:ext uri="{FF2B5EF4-FFF2-40B4-BE49-F238E27FC236}">
                  <a16:creationId xmlns:a16="http://schemas.microsoft.com/office/drawing/2014/main" id="{821513DD-C15F-4381-AEA6-ED9E5E218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ED2DE01-7F43-4858-85FC-27022DA78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CAE51AF7-1B18-A94E-BDCE-1B4EF50E64C7}"/>
              </a:ext>
            </a:extLst>
          </p:cNvPr>
          <p:cNvPicPr>
            <a:picLocks noChangeAspect="1"/>
          </p:cNvPicPr>
          <p:nvPr/>
        </p:nvPicPr>
        <p:blipFill rotWithShape="1">
          <a:blip r:embed="rId3"/>
          <a:srcRect l="970" r="5495" b="-2"/>
          <a:stretch/>
        </p:blipFill>
        <p:spPr>
          <a:xfrm>
            <a:off x="6093926" y="1116345"/>
            <a:ext cx="4821551" cy="3866172"/>
          </a:xfrm>
          <a:prstGeom prst="rect">
            <a:avLst/>
          </a:prstGeom>
        </p:spPr>
      </p:pic>
      <p:pic>
        <p:nvPicPr>
          <p:cNvPr id="26" name="Picture 25">
            <a:extLst>
              <a:ext uri="{FF2B5EF4-FFF2-40B4-BE49-F238E27FC236}">
                <a16:creationId xmlns:a16="http://schemas.microsoft.com/office/drawing/2014/main" id="{D42F4933-2ECF-4EE5-BCE4-F19E3CA609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C6FAC23C-014D-4AC5-AD1B-36F7D0E7EF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697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E93DD-8C2C-4146-B1D0-75416B6AE847}"/>
              </a:ext>
            </a:extLst>
          </p:cNvPr>
          <p:cNvSpPr>
            <a:spLocks noGrp="1"/>
          </p:cNvSpPr>
          <p:nvPr>
            <p:ph type="title"/>
          </p:nvPr>
        </p:nvSpPr>
        <p:spPr/>
        <p:txBody>
          <a:bodyPr/>
          <a:lstStyle/>
          <a:p>
            <a:r>
              <a:rPr lang="en-US" dirty="0"/>
              <a:t>Rosary and the Saints for October</a:t>
            </a:r>
          </a:p>
        </p:txBody>
      </p:sp>
      <p:sp>
        <p:nvSpPr>
          <p:cNvPr id="3" name="Content Placeholder 2">
            <a:extLst>
              <a:ext uri="{FF2B5EF4-FFF2-40B4-BE49-F238E27FC236}">
                <a16:creationId xmlns:a16="http://schemas.microsoft.com/office/drawing/2014/main" id="{75C2ABDB-B32F-424C-8C0B-195AC2DED891}"/>
              </a:ext>
            </a:extLst>
          </p:cNvPr>
          <p:cNvSpPr>
            <a:spLocks noGrp="1"/>
          </p:cNvSpPr>
          <p:nvPr>
            <p:ph idx="1"/>
          </p:nvPr>
        </p:nvSpPr>
        <p:spPr/>
        <p:txBody>
          <a:bodyPr/>
          <a:lstStyle/>
          <a:p>
            <a:r>
              <a:rPr lang="en-US" dirty="0"/>
              <a:t>The traditional story of the rosary was that </a:t>
            </a:r>
            <a:r>
              <a:rPr lang="en-US" b="1" dirty="0"/>
              <a:t>Mary herself </a:t>
            </a:r>
            <a:r>
              <a:rPr lang="en-US" dirty="0"/>
              <a:t>appeared to </a:t>
            </a:r>
            <a:r>
              <a:rPr lang="en-US" b="1" dirty="0"/>
              <a:t>Saint Dominic</a:t>
            </a:r>
            <a:r>
              <a:rPr lang="en-US" dirty="0"/>
              <a:t> in the twelfth century. At that time, tradition says she gave him the rosary and promised Dominic that if he spread devotion to the rosary, his religious order would flourish.</a:t>
            </a:r>
          </a:p>
          <a:p>
            <a:r>
              <a:rPr lang="en-US" dirty="0"/>
              <a:t>It is quite true that Dominic was quite devoted to the Blessed Mother.</a:t>
            </a:r>
          </a:p>
          <a:p>
            <a:r>
              <a:rPr lang="en-US" dirty="0"/>
              <a:t>Originally the rosary had </a:t>
            </a:r>
            <a:r>
              <a:rPr lang="en-US" b="1" dirty="0"/>
              <a:t>150 beads</a:t>
            </a:r>
            <a:r>
              <a:rPr lang="en-US" dirty="0"/>
              <a:t>, the same number of psalms in the Bible.</a:t>
            </a:r>
          </a:p>
          <a:p>
            <a:endParaRPr lang="en-US" dirty="0"/>
          </a:p>
        </p:txBody>
      </p:sp>
    </p:spTree>
    <p:extLst>
      <p:ext uri="{BB962C8B-B14F-4D97-AF65-F5344CB8AC3E}">
        <p14:creationId xmlns:p14="http://schemas.microsoft.com/office/powerpoint/2010/main" val="124267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21B06-04E9-4D40-8DE7-44D7B2210E52}"/>
              </a:ext>
            </a:extLst>
          </p:cNvPr>
          <p:cNvSpPr>
            <a:spLocks noGrp="1"/>
          </p:cNvSpPr>
          <p:nvPr>
            <p:ph type="title"/>
          </p:nvPr>
        </p:nvSpPr>
        <p:spPr/>
        <p:txBody>
          <a:bodyPr/>
          <a:lstStyle/>
          <a:p>
            <a:r>
              <a:rPr lang="en-US" dirty="0"/>
              <a:t>Catholic Brain</a:t>
            </a:r>
          </a:p>
        </p:txBody>
      </p:sp>
      <p:sp>
        <p:nvSpPr>
          <p:cNvPr id="3" name="Content Placeholder 2">
            <a:extLst>
              <a:ext uri="{FF2B5EF4-FFF2-40B4-BE49-F238E27FC236}">
                <a16:creationId xmlns:a16="http://schemas.microsoft.com/office/drawing/2014/main" id="{82FF0B32-3FAA-274D-AFC7-186959A0B9A0}"/>
              </a:ext>
            </a:extLst>
          </p:cNvPr>
          <p:cNvSpPr>
            <a:spLocks noGrp="1"/>
          </p:cNvSpPr>
          <p:nvPr>
            <p:ph idx="1"/>
          </p:nvPr>
        </p:nvSpPr>
        <p:spPr/>
        <p:txBody>
          <a:bodyPr/>
          <a:lstStyle/>
          <a:p>
            <a:r>
              <a:rPr lang="en-US" dirty="0">
                <a:hlinkClick r:id="rId2"/>
              </a:rPr>
              <a:t>https://www.catholicbrain.com/login</a:t>
            </a:r>
            <a:endParaRPr lang="en-US" dirty="0"/>
          </a:p>
          <a:p>
            <a:endParaRPr lang="en-US" dirty="0"/>
          </a:p>
          <a:p>
            <a:endParaRPr lang="en-US" dirty="0"/>
          </a:p>
        </p:txBody>
      </p:sp>
      <p:pic>
        <p:nvPicPr>
          <p:cNvPr id="5" name="Picture 4">
            <a:extLst>
              <a:ext uri="{FF2B5EF4-FFF2-40B4-BE49-F238E27FC236}">
                <a16:creationId xmlns:a16="http://schemas.microsoft.com/office/drawing/2014/main" id="{CC311308-A039-5F44-B87E-42D78287FD75}"/>
              </a:ext>
            </a:extLst>
          </p:cNvPr>
          <p:cNvPicPr>
            <a:picLocks noChangeAspect="1"/>
          </p:cNvPicPr>
          <p:nvPr/>
        </p:nvPicPr>
        <p:blipFill rotWithShape="1">
          <a:blip r:embed="rId3"/>
          <a:srcRect t="9147" b="13334"/>
          <a:stretch/>
        </p:blipFill>
        <p:spPr>
          <a:xfrm>
            <a:off x="5911354" y="255181"/>
            <a:ext cx="5143500" cy="5316280"/>
          </a:xfrm>
          <a:prstGeom prst="rect">
            <a:avLst/>
          </a:prstGeom>
        </p:spPr>
      </p:pic>
    </p:spTree>
    <p:extLst>
      <p:ext uri="{BB962C8B-B14F-4D97-AF65-F5344CB8AC3E}">
        <p14:creationId xmlns:p14="http://schemas.microsoft.com/office/powerpoint/2010/main" val="2321019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419CA0-BFB4-4390-AB8F-5DBFCA45D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CF4C623-16D7-4722-8EFB-A5B0E3BC07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521BD64D-8D10-2E4E-850B-F50AEBDE15B2}"/>
              </a:ext>
            </a:extLst>
          </p:cNvPr>
          <p:cNvSpPr>
            <a:spLocks noGrp="1"/>
          </p:cNvSpPr>
          <p:nvPr>
            <p:ph type="title"/>
          </p:nvPr>
        </p:nvSpPr>
        <p:spPr>
          <a:xfrm>
            <a:off x="1451580" y="804520"/>
            <a:ext cx="5550355" cy="1049235"/>
          </a:xfrm>
        </p:spPr>
        <p:txBody>
          <a:bodyPr>
            <a:noAutofit/>
          </a:bodyPr>
          <a:lstStyle/>
          <a:p>
            <a:r>
              <a:rPr lang="en-US" sz="1200" dirty="0"/>
              <a:t>"Moreover, we may well believe that the Queen of Heaven herself has granted an especial efficacy to this mode of supplication, for it was </a:t>
            </a:r>
            <a:r>
              <a:rPr lang="en-US" sz="1200" b="1" dirty="0"/>
              <a:t>by her command and counsel</a:t>
            </a:r>
            <a:r>
              <a:rPr lang="en-US" sz="1200" dirty="0"/>
              <a:t> that the devotion was begun and spread abroad by the holy Patriarch Dominic."</a:t>
            </a:r>
            <a:br>
              <a:rPr lang="en-US" sz="1200" dirty="0"/>
            </a:br>
            <a:br>
              <a:rPr lang="en-US" sz="1200" b="1" dirty="0"/>
            </a:br>
            <a:r>
              <a:rPr lang="en-US" sz="1200" b="1" dirty="0"/>
              <a:t>- Pope Leo XIII, </a:t>
            </a:r>
            <a:r>
              <a:rPr lang="en-US" sz="1200" dirty="0"/>
              <a:t>(</a:t>
            </a:r>
            <a:r>
              <a:rPr lang="en-US" sz="1200" dirty="0">
                <a:hlinkClick r:id="rId2"/>
              </a:rPr>
              <a:t>Octobri Mense</a:t>
            </a:r>
            <a:r>
              <a:rPr lang="en-US" sz="1200" dirty="0"/>
              <a:t> Encyclical on the Rosary, 1891)</a:t>
            </a:r>
            <a:r>
              <a:rPr lang="en-US" sz="1200" b="1" dirty="0"/>
              <a:t> -  </a:t>
            </a:r>
            <a:endParaRPr lang="en-US" sz="1200" dirty="0"/>
          </a:p>
        </p:txBody>
      </p:sp>
      <p:sp>
        <p:nvSpPr>
          <p:cNvPr id="13" name="Rectangle 12">
            <a:extLst>
              <a:ext uri="{FF2B5EF4-FFF2-40B4-BE49-F238E27FC236}">
                <a16:creationId xmlns:a16="http://schemas.microsoft.com/office/drawing/2014/main" id="{596E9C81-ACBE-459E-A7D5-2BB824B68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E0482AB1-6C0F-1C4C-A497-15DDA0A8DB79}"/>
              </a:ext>
            </a:extLst>
          </p:cNvPr>
          <p:cNvSpPr>
            <a:spLocks noGrp="1"/>
          </p:cNvSpPr>
          <p:nvPr>
            <p:ph idx="1"/>
          </p:nvPr>
        </p:nvSpPr>
        <p:spPr>
          <a:xfrm>
            <a:off x="1451580" y="2015732"/>
            <a:ext cx="5550355" cy="3450613"/>
          </a:xfrm>
        </p:spPr>
        <p:txBody>
          <a:bodyPr>
            <a:normAutofit/>
          </a:bodyPr>
          <a:lstStyle/>
          <a:p>
            <a:pPr>
              <a:lnSpc>
                <a:spcPct val="110000"/>
              </a:lnSpc>
            </a:pPr>
            <a:r>
              <a:rPr lang="en-US" sz="1600" dirty="0"/>
              <a:t>In the twelfth century, religious orders recited together the </a:t>
            </a:r>
            <a:r>
              <a:rPr lang="en-US" sz="1600" b="1" dirty="0"/>
              <a:t>150 Psalms</a:t>
            </a:r>
            <a:r>
              <a:rPr lang="en-US" sz="1600" dirty="0"/>
              <a:t> as a way to mark the hours of the day and the days of the week. Those people who didn’t know how to read wanted to share in this practice, so praying on a string of 150 beads or knots began as a parallel to praying the psalms. It was a way that the </a:t>
            </a:r>
            <a:r>
              <a:rPr lang="en-US" sz="1600" b="1" dirty="0"/>
              <a:t>illiterate</a:t>
            </a:r>
            <a:r>
              <a:rPr lang="en-US" sz="1600" dirty="0"/>
              <a:t> could remember the Lord and his mother throughout the day.</a:t>
            </a:r>
          </a:p>
          <a:p>
            <a:pPr>
              <a:lnSpc>
                <a:spcPct val="110000"/>
              </a:lnSpc>
            </a:pPr>
            <a:r>
              <a:rPr lang="en-US" sz="1600" dirty="0"/>
              <a:t>The “Divine Office”; the official prayer of the church; is the recitation of the psalms over a four week period, and is still prayed today. This first rosary was prayed as we do today, a person would pass their fingers over each bead and say a prayer, usually the </a:t>
            </a:r>
            <a:r>
              <a:rPr lang="en-US" sz="1600" b="1" dirty="0"/>
              <a:t>“Our Father”.</a:t>
            </a:r>
            <a:endParaRPr lang="en-US" sz="1600" dirty="0"/>
          </a:p>
          <a:p>
            <a:pPr>
              <a:lnSpc>
                <a:spcPct val="110000"/>
              </a:lnSpc>
            </a:pPr>
            <a:endParaRPr lang="en-US" sz="1600" dirty="0"/>
          </a:p>
        </p:txBody>
      </p:sp>
      <p:grpSp>
        <p:nvGrpSpPr>
          <p:cNvPr id="15" name="Group 14">
            <a:extLst>
              <a:ext uri="{FF2B5EF4-FFF2-40B4-BE49-F238E27FC236}">
                <a16:creationId xmlns:a16="http://schemas.microsoft.com/office/drawing/2014/main" id="{CEBDCB18-ABE5-43B0-8B68-89FEDAECB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63259" y="583365"/>
            <a:chExt cx="4074533" cy="5181928"/>
          </a:xfrm>
        </p:grpSpPr>
        <p:sp>
          <p:nvSpPr>
            <p:cNvPr id="16" name="Rectangle 15">
              <a:extLst>
                <a:ext uri="{FF2B5EF4-FFF2-40B4-BE49-F238E27FC236}">
                  <a16:creationId xmlns:a16="http://schemas.microsoft.com/office/drawing/2014/main" id="{483C65C6-7268-490D-B4A8-927D45FAB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133D4A5-82E5-43A0-9FF0-81B7AC16C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6D05BE83-7390-4B48-9875-9043515CCAED}"/>
              </a:ext>
            </a:extLst>
          </p:cNvPr>
          <p:cNvPicPr>
            <a:picLocks noChangeAspect="1"/>
          </p:cNvPicPr>
          <p:nvPr/>
        </p:nvPicPr>
        <p:blipFill rotWithShape="1">
          <a:blip r:embed="rId3"/>
          <a:srcRect r="5664" b="-4"/>
          <a:stretch/>
        </p:blipFill>
        <p:spPr>
          <a:xfrm>
            <a:off x="8116373" y="1116345"/>
            <a:ext cx="2799103" cy="3866172"/>
          </a:xfrm>
          <a:prstGeom prst="rect">
            <a:avLst/>
          </a:prstGeom>
        </p:spPr>
      </p:pic>
      <p:pic>
        <p:nvPicPr>
          <p:cNvPr id="19" name="Picture 18">
            <a:extLst>
              <a:ext uri="{FF2B5EF4-FFF2-40B4-BE49-F238E27FC236}">
                <a16:creationId xmlns:a16="http://schemas.microsoft.com/office/drawing/2014/main" id="{08EC5C75-E28F-4899-9C2E-39431B82B7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46AAE0A1-60AD-4190-B85D-2DD8148369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544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02A7A-5B11-F34F-9FCD-097F67812CEB}"/>
              </a:ext>
            </a:extLst>
          </p:cNvPr>
          <p:cNvSpPr>
            <a:spLocks noGrp="1"/>
          </p:cNvSpPr>
          <p:nvPr>
            <p:ph type="title"/>
          </p:nvPr>
        </p:nvSpPr>
        <p:spPr>
          <a:xfrm>
            <a:off x="1451579" y="429540"/>
            <a:ext cx="9603275" cy="1049235"/>
          </a:xfrm>
        </p:spPr>
        <p:txBody>
          <a:bodyPr/>
          <a:lstStyle/>
          <a:p>
            <a:r>
              <a:rPr lang="en-US" dirty="0"/>
              <a:t>Mysteries</a:t>
            </a:r>
          </a:p>
        </p:txBody>
      </p:sp>
      <p:sp>
        <p:nvSpPr>
          <p:cNvPr id="3" name="Content Placeholder 2">
            <a:extLst>
              <a:ext uri="{FF2B5EF4-FFF2-40B4-BE49-F238E27FC236}">
                <a16:creationId xmlns:a16="http://schemas.microsoft.com/office/drawing/2014/main" id="{CAD5E381-CC7D-7744-96BB-E08CFA9E4F7D}"/>
              </a:ext>
            </a:extLst>
          </p:cNvPr>
          <p:cNvSpPr>
            <a:spLocks noGrp="1"/>
          </p:cNvSpPr>
          <p:nvPr>
            <p:ph idx="1"/>
          </p:nvPr>
        </p:nvSpPr>
        <p:spPr>
          <a:xfrm>
            <a:off x="1451579" y="954158"/>
            <a:ext cx="9603275" cy="4512188"/>
          </a:xfrm>
        </p:spPr>
        <p:txBody>
          <a:bodyPr>
            <a:normAutofit fontScale="77500" lnSpcReduction="20000"/>
          </a:bodyPr>
          <a:lstStyle/>
          <a:p>
            <a:r>
              <a:rPr lang="en-US" dirty="0"/>
              <a:t>In the fifteenth century, a Carthusian monk divided the rosary into </a:t>
            </a:r>
            <a:r>
              <a:rPr lang="en-US" b="1" dirty="0"/>
              <a:t>fifteen brackets</a:t>
            </a:r>
            <a:r>
              <a:rPr lang="en-US" dirty="0"/>
              <a:t> (or decades) and a Dominican assigned mysteries to each of the decades. These mysteries were events in the life of Jesus as written in the gospels. By meditating on these events even the illiterate could know the stories in the Bible.</a:t>
            </a:r>
          </a:p>
          <a:p>
            <a:r>
              <a:rPr lang="en-US" dirty="0"/>
              <a:t>These decades were the same as ours except for the last two Glorious mysteries. In those two, the Coronation and the Assumption together made up the fourteenth decade and the fifteenth decade was the Last Judgment.</a:t>
            </a:r>
          </a:p>
          <a:p>
            <a:r>
              <a:rPr lang="en-US" dirty="0"/>
              <a:t>On October 16, 2002, Pope </a:t>
            </a:r>
            <a:r>
              <a:rPr lang="en-US" b="1" dirty="0"/>
              <a:t>John Paul II</a:t>
            </a:r>
            <a:r>
              <a:rPr lang="en-US" dirty="0"/>
              <a:t>, declared that the following year would be the “Year of the Rosary”. For the first time in centuries a change was made in the rosary.</a:t>
            </a:r>
          </a:p>
          <a:p>
            <a:r>
              <a:rPr lang="en-US" dirty="0"/>
              <a:t>The Pope added and defined 5 new mysteries that concerned events in the public life of Jesus. These new mysteries were called the “Luminous Mysteries” or “Mysteries of Light”</a:t>
            </a:r>
          </a:p>
          <a:p>
            <a:pPr marL="0" indent="0">
              <a:buNone/>
            </a:pPr>
            <a:endParaRPr lang="en-US" dirty="0"/>
          </a:p>
          <a:p>
            <a:pPr marL="0" indent="0">
              <a:buNone/>
            </a:pPr>
            <a:endParaRPr lang="en-US" dirty="0"/>
          </a:p>
          <a:p>
            <a:pPr marL="0" indent="0">
              <a:buNone/>
            </a:pPr>
            <a:r>
              <a:rPr lang="en-US" dirty="0"/>
              <a:t>Excerpts provided by the Diocesan Shrine of Pope, Saint John Paull II</a:t>
            </a:r>
            <a:br>
              <a:rPr lang="en-US" dirty="0"/>
            </a:br>
            <a:endParaRPr lang="en-US" dirty="0"/>
          </a:p>
        </p:txBody>
      </p:sp>
    </p:spTree>
    <p:extLst>
      <p:ext uri="{BB962C8B-B14F-4D97-AF65-F5344CB8AC3E}">
        <p14:creationId xmlns:p14="http://schemas.microsoft.com/office/powerpoint/2010/main" val="1605052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61551-9435-114D-B385-DFFD011CD3C6}"/>
              </a:ext>
            </a:extLst>
          </p:cNvPr>
          <p:cNvSpPr>
            <a:spLocks noGrp="1"/>
          </p:cNvSpPr>
          <p:nvPr>
            <p:ph type="title"/>
          </p:nvPr>
        </p:nvSpPr>
        <p:spPr/>
        <p:txBody>
          <a:bodyPr/>
          <a:lstStyle/>
          <a:p>
            <a:r>
              <a:rPr lang="en-US" dirty="0"/>
              <a:t>Decades</a:t>
            </a:r>
            <a:br>
              <a:rPr lang="en-US" dirty="0"/>
            </a:br>
            <a:endParaRPr lang="en-US" dirty="0"/>
          </a:p>
        </p:txBody>
      </p:sp>
      <p:sp>
        <p:nvSpPr>
          <p:cNvPr id="3" name="Content Placeholder 2">
            <a:extLst>
              <a:ext uri="{FF2B5EF4-FFF2-40B4-BE49-F238E27FC236}">
                <a16:creationId xmlns:a16="http://schemas.microsoft.com/office/drawing/2014/main" id="{D9D75B0F-67B0-CA4D-8133-7F68409F2722}"/>
              </a:ext>
            </a:extLst>
          </p:cNvPr>
          <p:cNvSpPr>
            <a:spLocks noGrp="1"/>
          </p:cNvSpPr>
          <p:nvPr>
            <p:ph idx="1"/>
          </p:nvPr>
        </p:nvSpPr>
        <p:spPr/>
        <p:txBody>
          <a:bodyPr>
            <a:normAutofit lnSpcReduction="10000"/>
          </a:bodyPr>
          <a:lstStyle/>
          <a:p>
            <a:r>
              <a:rPr lang="en-US" dirty="0"/>
              <a:t>Today’s complete rosary is now made up of twenty decades of the Hail Mary, separated by an Our Father and a Glory Be and sometimes the Fatima prayer.</a:t>
            </a:r>
          </a:p>
          <a:p>
            <a:r>
              <a:rPr lang="en-US" dirty="0"/>
              <a:t>Evidence again that the rosary is a living prayer that grows with the church. We usually break the rosary into four sets. The four sets are The </a:t>
            </a:r>
            <a:r>
              <a:rPr lang="en-US" b="1" dirty="0"/>
              <a:t>Joyful</a:t>
            </a:r>
            <a:r>
              <a:rPr lang="en-US" dirty="0"/>
              <a:t> Mysteries, The </a:t>
            </a:r>
            <a:r>
              <a:rPr lang="en-US" b="1" dirty="0"/>
              <a:t>Sorrowful</a:t>
            </a:r>
            <a:r>
              <a:rPr lang="en-US" dirty="0"/>
              <a:t> Mysteries, The </a:t>
            </a:r>
            <a:r>
              <a:rPr lang="en-US" b="1" dirty="0"/>
              <a:t>Glorious</a:t>
            </a:r>
            <a:r>
              <a:rPr lang="en-US" dirty="0"/>
              <a:t> Mysteries, and the </a:t>
            </a:r>
            <a:r>
              <a:rPr lang="en-US" b="1" dirty="0"/>
              <a:t>Luminous</a:t>
            </a:r>
            <a:r>
              <a:rPr lang="en-US" dirty="0"/>
              <a:t> Mysteries.</a:t>
            </a:r>
          </a:p>
          <a:p>
            <a:r>
              <a:rPr lang="en-US" dirty="0"/>
              <a:t>One set is prayed on a rosary that has five decades. Each set is prayed on designated days of the week. There are variations however, and in some countries the rosary may even have different mysteries. Despite all the additions and changes, the important core of the rosary has always remained the same.</a:t>
            </a:r>
          </a:p>
          <a:p>
            <a:endParaRPr lang="en-US" dirty="0"/>
          </a:p>
        </p:txBody>
      </p:sp>
    </p:spTree>
    <p:extLst>
      <p:ext uri="{BB962C8B-B14F-4D97-AF65-F5344CB8AC3E}">
        <p14:creationId xmlns:p14="http://schemas.microsoft.com/office/powerpoint/2010/main" val="2498650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FCA7D-5D24-E142-A622-011E98820E91}"/>
              </a:ext>
            </a:extLst>
          </p:cNvPr>
          <p:cNvSpPr>
            <a:spLocks noGrp="1"/>
          </p:cNvSpPr>
          <p:nvPr>
            <p:ph type="title"/>
          </p:nvPr>
        </p:nvSpPr>
        <p:spPr/>
        <p:txBody>
          <a:bodyPr/>
          <a:lstStyle/>
          <a:p>
            <a:r>
              <a:rPr lang="en-US" dirty="0"/>
              <a:t>World Missionary Rosary</a:t>
            </a:r>
          </a:p>
        </p:txBody>
      </p:sp>
      <p:sp>
        <p:nvSpPr>
          <p:cNvPr id="3" name="Content Placeholder 2">
            <a:extLst>
              <a:ext uri="{FF2B5EF4-FFF2-40B4-BE49-F238E27FC236}">
                <a16:creationId xmlns:a16="http://schemas.microsoft.com/office/drawing/2014/main" id="{A7979BF3-72E1-0847-8449-15A4E65FAFA6}"/>
              </a:ext>
            </a:extLst>
          </p:cNvPr>
          <p:cNvSpPr>
            <a:spLocks noGrp="1"/>
          </p:cNvSpPr>
          <p:nvPr>
            <p:ph idx="1"/>
          </p:nvPr>
        </p:nvSpPr>
        <p:spPr/>
        <p:txBody>
          <a:bodyPr/>
          <a:lstStyle/>
          <a:p>
            <a:r>
              <a:rPr lang="en-US" dirty="0"/>
              <a:t>In February of 1951, Archbishop Fulton J. Sheen (national director of the Society for the Propagation of the Faith from 1950 to 1966), in a radio address (The Catholic Hour), inaugurated a World Mission Rosary. “We must pray, and not for ourselves, but for the world. To this end, I have designed the World Mission Rosary. Each of the five decades is of a different color to represent the continents.”</a:t>
            </a:r>
          </a:p>
          <a:p>
            <a:r>
              <a:rPr lang="en-US" dirty="0"/>
              <a:t>Praying this Rosary, Archbishop Sheen said, would “aid the Holy Father and His Society for the Propagation of the Faith by supplying Him with practical support, as well as prayers, for the poor mission territories of the world.”</a:t>
            </a:r>
          </a:p>
          <a:p>
            <a:endParaRPr lang="en-US" dirty="0"/>
          </a:p>
        </p:txBody>
      </p:sp>
    </p:spTree>
    <p:extLst>
      <p:ext uri="{BB962C8B-B14F-4D97-AF65-F5344CB8AC3E}">
        <p14:creationId xmlns:p14="http://schemas.microsoft.com/office/powerpoint/2010/main" val="1249443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FAC8C30-93FA-4F99-80C4-C952D83A4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8" name="Picture 27">
            <a:extLst>
              <a:ext uri="{FF2B5EF4-FFF2-40B4-BE49-F238E27FC236}">
                <a16:creationId xmlns:a16="http://schemas.microsoft.com/office/drawing/2014/main" id="{F3ACDE2A-6BC1-4786-87B1-F7DA35351E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29">
            <a:extLst>
              <a:ext uri="{FF2B5EF4-FFF2-40B4-BE49-F238E27FC236}">
                <a16:creationId xmlns:a16="http://schemas.microsoft.com/office/drawing/2014/main" id="{0A2CC8B5-9886-4AFA-BE09-6178A4ED30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3C1F3818-E57C-46C9-A6F0-4775D96AF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4" name="Rectangle 33">
            <a:extLst>
              <a:ext uri="{FF2B5EF4-FFF2-40B4-BE49-F238E27FC236}">
                <a16:creationId xmlns:a16="http://schemas.microsoft.com/office/drawing/2014/main" id="{77642C85-5993-439F-AAC2-F041E759D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EC56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Picture 3" descr="A close-up of a necklace&#10;&#10;Description automatically generated with medium confidence">
            <a:extLst>
              <a:ext uri="{FF2B5EF4-FFF2-40B4-BE49-F238E27FC236}">
                <a16:creationId xmlns:a16="http://schemas.microsoft.com/office/drawing/2014/main" id="{2F066255-46F5-9045-BB49-6258AEE500DB}"/>
              </a:ext>
            </a:extLst>
          </p:cNvPr>
          <p:cNvPicPr>
            <a:picLocks noChangeAspect="1"/>
          </p:cNvPicPr>
          <p:nvPr/>
        </p:nvPicPr>
        <p:blipFill rotWithShape="1">
          <a:blip r:embed="rId3"/>
          <a:srcRect r="4" b="7808"/>
          <a:stretch/>
        </p:blipFill>
        <p:spPr>
          <a:xfrm>
            <a:off x="4253540" y="910786"/>
            <a:ext cx="3526845" cy="4871308"/>
          </a:xfrm>
          <a:prstGeom prst="rect">
            <a:avLst/>
          </a:prstGeom>
        </p:spPr>
      </p:pic>
      <p:pic>
        <p:nvPicPr>
          <p:cNvPr id="10" name="Picture 9" descr="&#10;">
            <a:extLst>
              <a:ext uri="{FF2B5EF4-FFF2-40B4-BE49-F238E27FC236}">
                <a16:creationId xmlns:a16="http://schemas.microsoft.com/office/drawing/2014/main" id="{49826E48-A172-364A-AB52-8B2A28DB8EE4}"/>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553606" y="1015854"/>
            <a:ext cx="3533478" cy="4711304"/>
          </a:xfrm>
          <a:prstGeom prst="rect">
            <a:avLst/>
          </a:prstGeom>
        </p:spPr>
      </p:pic>
      <p:pic>
        <p:nvPicPr>
          <p:cNvPr id="7" name="Content Placeholder 6" descr="A group of people sitting in a church&#10;&#10;Description automatically generated with medium confidence">
            <a:extLst>
              <a:ext uri="{FF2B5EF4-FFF2-40B4-BE49-F238E27FC236}">
                <a16:creationId xmlns:a16="http://schemas.microsoft.com/office/drawing/2014/main" id="{3CC6B00F-214D-3245-B27A-1271ADBC2B0B}"/>
              </a:ext>
            </a:extLst>
          </p:cNvPr>
          <p:cNvPicPr>
            <a:picLocks noGrp="1" noChangeAspect="1"/>
          </p:cNvPicPr>
          <p:nvPr>
            <p:ph idx="1"/>
          </p:nvPr>
        </p:nvPicPr>
        <p:blipFill>
          <a:blip r:embed="rId5"/>
          <a:stretch>
            <a:fillRect/>
          </a:stretch>
        </p:blipFill>
        <p:spPr>
          <a:xfrm>
            <a:off x="7946841" y="1022025"/>
            <a:ext cx="3529641" cy="4706188"/>
          </a:xfrm>
          <a:prstGeom prst="rect">
            <a:avLst/>
          </a:prstGeom>
        </p:spPr>
      </p:pic>
    </p:spTree>
    <p:extLst>
      <p:ext uri="{BB962C8B-B14F-4D97-AF65-F5344CB8AC3E}">
        <p14:creationId xmlns:p14="http://schemas.microsoft.com/office/powerpoint/2010/main" val="2030969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3C370-38C6-F34A-AF07-8798CAF86931}"/>
              </a:ext>
            </a:extLst>
          </p:cNvPr>
          <p:cNvSpPr>
            <a:spLocks noGrp="1"/>
          </p:cNvSpPr>
          <p:nvPr>
            <p:ph type="title"/>
          </p:nvPr>
        </p:nvSpPr>
        <p:spPr/>
        <p:txBody>
          <a:bodyPr/>
          <a:lstStyle/>
          <a:p>
            <a:r>
              <a:rPr lang="en-US" dirty="0"/>
              <a:t>Saints of October</a:t>
            </a:r>
          </a:p>
        </p:txBody>
      </p:sp>
      <p:sp>
        <p:nvSpPr>
          <p:cNvPr id="3" name="Content Placeholder 2">
            <a:extLst>
              <a:ext uri="{FF2B5EF4-FFF2-40B4-BE49-F238E27FC236}">
                <a16:creationId xmlns:a16="http://schemas.microsoft.com/office/drawing/2014/main" id="{B321B8B6-55C0-3948-8480-F1F74D6C4A1F}"/>
              </a:ext>
            </a:extLst>
          </p:cNvPr>
          <p:cNvSpPr>
            <a:spLocks noGrp="1"/>
          </p:cNvSpPr>
          <p:nvPr>
            <p:ph idx="1"/>
          </p:nvPr>
        </p:nvSpPr>
        <p:spPr/>
        <p:txBody>
          <a:bodyPr numCol="2"/>
          <a:lstStyle/>
          <a:p>
            <a:endParaRPr lang="en-US" dirty="0"/>
          </a:p>
          <a:p>
            <a:r>
              <a:rPr lang="en-US" dirty="0"/>
              <a:t>Feast of the Guardian Angels Oct 2</a:t>
            </a:r>
            <a:r>
              <a:rPr lang="en-US" baseline="30000" dirty="0"/>
              <a:t>nd</a:t>
            </a:r>
          </a:p>
          <a:p>
            <a:r>
              <a:rPr lang="en-US" sz="2800" baseline="30000" dirty="0"/>
              <a:t>St. Theresa of the Child Jesus Oct 1st</a:t>
            </a:r>
            <a:endParaRPr lang="en-US" sz="2800" dirty="0"/>
          </a:p>
          <a:p>
            <a:r>
              <a:rPr lang="en-US" dirty="0"/>
              <a:t>St. Mother Theodore Guerin Oct 3rd</a:t>
            </a:r>
          </a:p>
          <a:p>
            <a:r>
              <a:rPr lang="en-US" dirty="0"/>
              <a:t>St. Francis of Assisi Oct 4</a:t>
            </a:r>
            <a:r>
              <a:rPr lang="en-US" baseline="30000" dirty="0"/>
              <a:t>th</a:t>
            </a:r>
            <a:endParaRPr lang="en-US" dirty="0"/>
          </a:p>
          <a:p>
            <a:r>
              <a:rPr lang="en-US" dirty="0"/>
              <a:t>Our Lady of the Rosary Oct 7</a:t>
            </a:r>
            <a:r>
              <a:rPr lang="en-US" baseline="30000" dirty="0"/>
              <a:t>th</a:t>
            </a:r>
          </a:p>
          <a:p>
            <a:pPr marL="0" indent="0">
              <a:buNone/>
            </a:pPr>
            <a:endParaRPr lang="en-US" dirty="0"/>
          </a:p>
          <a:p>
            <a:r>
              <a:rPr lang="en-US" dirty="0"/>
              <a:t>Blessed Carlo </a:t>
            </a:r>
            <a:r>
              <a:rPr lang="en-US" dirty="0" err="1"/>
              <a:t>Acutis</a:t>
            </a:r>
            <a:r>
              <a:rPr lang="en-US" dirty="0"/>
              <a:t> Oct 12</a:t>
            </a:r>
            <a:r>
              <a:rPr lang="en-US" baseline="30000" dirty="0"/>
              <a:t>th</a:t>
            </a:r>
          </a:p>
          <a:p>
            <a:r>
              <a:rPr lang="en-US" dirty="0"/>
              <a:t>St. Teresa of Avila Oct 15t</a:t>
            </a:r>
          </a:p>
          <a:p>
            <a:r>
              <a:rPr lang="en-US" dirty="0"/>
              <a:t>St. Luke Oct 18</a:t>
            </a:r>
            <a:r>
              <a:rPr lang="en-US" baseline="30000" dirty="0"/>
              <a:t>th</a:t>
            </a:r>
            <a:endParaRPr lang="en-US" dirty="0"/>
          </a:p>
          <a:p>
            <a:r>
              <a:rPr lang="en-US" dirty="0"/>
              <a:t>World Mission Sunday Oct 24</a:t>
            </a:r>
            <a:r>
              <a:rPr lang="en-US" baseline="30000" dirty="0"/>
              <a:t>th</a:t>
            </a:r>
            <a:endParaRPr lang="en-US" dirty="0"/>
          </a:p>
          <a:p>
            <a:r>
              <a:rPr lang="en-US" dirty="0" err="1"/>
              <a:t>Sts</a:t>
            </a:r>
            <a:r>
              <a:rPr lang="en-US" dirty="0"/>
              <a:t>. Simon &amp; Jude</a:t>
            </a:r>
          </a:p>
        </p:txBody>
      </p:sp>
    </p:spTree>
    <p:extLst>
      <p:ext uri="{BB962C8B-B14F-4D97-AF65-F5344CB8AC3E}">
        <p14:creationId xmlns:p14="http://schemas.microsoft.com/office/powerpoint/2010/main" val="3203984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CE463-7B46-9A48-A3DA-F6F4D28D591A}"/>
              </a:ext>
            </a:extLst>
          </p:cNvPr>
          <p:cNvSpPr>
            <a:spLocks noGrp="1"/>
          </p:cNvSpPr>
          <p:nvPr>
            <p:ph type="title" idx="4294967295"/>
          </p:nvPr>
        </p:nvSpPr>
        <p:spPr>
          <a:xfrm>
            <a:off x="7410894" y="3706184"/>
            <a:ext cx="3019646" cy="1854644"/>
          </a:xfrm>
        </p:spPr>
        <p:txBody>
          <a:bodyPr>
            <a:normAutofit fontScale="90000"/>
          </a:bodyPr>
          <a:lstStyle/>
          <a:p>
            <a:r>
              <a:rPr lang="en-US" sz="1000" dirty="0"/>
              <a:t>Saint Thérèse prayer to her guardian angel</a:t>
            </a:r>
            <a:br>
              <a:rPr lang="en-US" sz="1000" dirty="0"/>
            </a:br>
            <a:r>
              <a:rPr lang="en-US" sz="1000" i="1" dirty="0"/>
              <a:t>The "Little Flower" wanted to give thanks to her </a:t>
            </a:r>
            <a:br>
              <a:rPr lang="en-US" sz="1000" i="1" dirty="0"/>
            </a:br>
            <a:r>
              <a:rPr lang="en-US" sz="1000" i="1" dirty="0"/>
              <a:t>Guardian Angel, and ask for much needed help.</a:t>
            </a:r>
            <a:br>
              <a:rPr lang="en-US" sz="1000" i="1" dirty="0"/>
            </a:br>
            <a:br>
              <a:rPr lang="en-US" sz="1000" i="1" dirty="0"/>
            </a:br>
            <a:r>
              <a:rPr lang="en-US" sz="1000" dirty="0">
                <a:latin typeface="Arial" panose="020B0604020202020204" pitchFamily="34" charset="0"/>
                <a:cs typeface="Arial" panose="020B0604020202020204" pitchFamily="34" charset="0"/>
              </a:rPr>
              <a:t>St. Thérèse of Lisieux had a pure and child-like soul.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She trusted in God throughout all the trials in her life.</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She also recognized the guidance and protection of her Guardian Angel and composed a poem in 1897 to give thanks, but also to ask for help. Thérèse was ill and would die seven months after she wrote this poem.</a:t>
            </a:r>
            <a:br>
              <a:rPr lang="en-US" sz="1000" dirty="0"/>
            </a:br>
            <a:endParaRPr lang="en-US" sz="1000" dirty="0"/>
          </a:p>
        </p:txBody>
      </p:sp>
      <p:sp>
        <p:nvSpPr>
          <p:cNvPr id="3" name="Content Placeholder 2">
            <a:extLst>
              <a:ext uri="{FF2B5EF4-FFF2-40B4-BE49-F238E27FC236}">
                <a16:creationId xmlns:a16="http://schemas.microsoft.com/office/drawing/2014/main" id="{34097F64-87B7-7D49-9DA0-9EE9E4613051}"/>
              </a:ext>
            </a:extLst>
          </p:cNvPr>
          <p:cNvSpPr>
            <a:spLocks noGrp="1"/>
          </p:cNvSpPr>
          <p:nvPr>
            <p:ph idx="4294967295"/>
          </p:nvPr>
        </p:nvSpPr>
        <p:spPr>
          <a:xfrm>
            <a:off x="850605" y="439254"/>
            <a:ext cx="5879804" cy="5015247"/>
          </a:xfrm>
        </p:spPr>
        <p:txBody>
          <a:bodyPr numCol="2">
            <a:normAutofit/>
          </a:bodyPr>
          <a:lstStyle/>
          <a:p>
            <a:pPr marL="0" indent="0">
              <a:lnSpc>
                <a:spcPct val="110000"/>
              </a:lnSpc>
              <a:buNone/>
            </a:pPr>
            <a:r>
              <a:rPr lang="en-US" sz="1200" dirty="0"/>
              <a:t>O glorious guardian of my frame!</a:t>
            </a:r>
            <a:br>
              <a:rPr lang="en-US" sz="1200" dirty="0"/>
            </a:br>
            <a:r>
              <a:rPr lang="en-US" sz="1200" dirty="0"/>
              <a:t>In heaven’s high courts thou </a:t>
            </a:r>
            <a:r>
              <a:rPr lang="en-US" sz="1200" dirty="0" err="1"/>
              <a:t>shinest</a:t>
            </a:r>
            <a:r>
              <a:rPr lang="en-US" sz="1200" dirty="0"/>
              <a:t> bright,  As some most pure and holy flame, Before the Lord of endless light.</a:t>
            </a:r>
            <a:br>
              <a:rPr lang="en-US" sz="1200" dirty="0"/>
            </a:br>
            <a:r>
              <a:rPr lang="en-US" sz="1200" dirty="0"/>
              <a:t>Yet for my sake thou </a:t>
            </a:r>
            <a:r>
              <a:rPr lang="en-US" sz="1200" dirty="0" err="1"/>
              <a:t>com’st</a:t>
            </a:r>
            <a:r>
              <a:rPr lang="en-US" sz="1200" dirty="0"/>
              <a:t> to earth,</a:t>
            </a:r>
            <a:br>
              <a:rPr lang="en-US" sz="1200" dirty="0"/>
            </a:br>
            <a:r>
              <a:rPr lang="en-US" sz="1200" dirty="0"/>
              <a:t>To be my brother, Angel dear:</a:t>
            </a:r>
            <a:br>
              <a:rPr lang="en-US" sz="1200" dirty="0"/>
            </a:br>
            <a:r>
              <a:rPr lang="en-US" sz="1200" dirty="0"/>
              <a:t>My friend and keeper from my birth</a:t>
            </a:r>
            <a:br>
              <a:rPr lang="en-US" sz="1200" dirty="0"/>
            </a:br>
            <a:r>
              <a:rPr lang="en-US" sz="1200" dirty="0"/>
              <a:t>By day and night to me most near.</a:t>
            </a:r>
          </a:p>
          <a:p>
            <a:pPr marL="0" indent="0">
              <a:lnSpc>
                <a:spcPct val="110000"/>
              </a:lnSpc>
              <a:buNone/>
            </a:pPr>
            <a:r>
              <a:rPr lang="en-US" sz="1200" dirty="0"/>
              <a:t>Knowing how weak a child am I,</a:t>
            </a:r>
            <a:br>
              <a:rPr lang="en-US" sz="1200" dirty="0"/>
            </a:br>
            <a:r>
              <a:rPr lang="en-US" sz="1200" dirty="0"/>
              <a:t>By thy strong hand thou </a:t>
            </a:r>
            <a:r>
              <a:rPr lang="en-US" sz="1200" dirty="0" err="1"/>
              <a:t>guidest</a:t>
            </a:r>
            <a:r>
              <a:rPr lang="en-US" sz="1200" dirty="0"/>
              <a:t> me;</a:t>
            </a:r>
            <a:br>
              <a:rPr lang="en-US" sz="1200" dirty="0"/>
            </a:br>
            <a:r>
              <a:rPr lang="en-US" sz="1200" dirty="0"/>
              <a:t>The stones that in my pathway lie,</a:t>
            </a:r>
            <a:br>
              <a:rPr lang="en-US" sz="1200" dirty="0"/>
            </a:br>
            <a:r>
              <a:rPr lang="en-US" sz="1200" dirty="0"/>
              <a:t>I see thee move them carefully.</a:t>
            </a:r>
            <a:br>
              <a:rPr lang="en-US" sz="1200" dirty="0"/>
            </a:br>
            <a:r>
              <a:rPr lang="en-US" sz="1200" dirty="0"/>
              <a:t>Ever thy heavenly tones invite</a:t>
            </a:r>
            <a:br>
              <a:rPr lang="en-US" sz="1200" dirty="0"/>
            </a:br>
            <a:r>
              <a:rPr lang="en-US" sz="1200" dirty="0"/>
              <a:t>My soul to look to God alone;</a:t>
            </a:r>
            <a:br>
              <a:rPr lang="en-US" sz="1200" dirty="0"/>
            </a:br>
            <a:r>
              <a:rPr lang="en-US" sz="1200" dirty="0"/>
              <a:t>And ever grows thy face more bright,</a:t>
            </a:r>
            <a:br>
              <a:rPr lang="en-US" sz="1200" dirty="0"/>
            </a:br>
            <a:r>
              <a:rPr lang="en-US" sz="1200" dirty="0"/>
              <a:t>When I more meek and kind have grown.</a:t>
            </a:r>
          </a:p>
          <a:p>
            <a:pPr marL="0" indent="0">
              <a:lnSpc>
                <a:spcPct val="110000"/>
              </a:lnSpc>
              <a:buNone/>
            </a:pPr>
            <a:r>
              <a:rPr lang="en-US" sz="1200" dirty="0"/>
              <a:t>O thou who </a:t>
            </a:r>
            <a:r>
              <a:rPr lang="en-US" sz="1200" dirty="0" err="1"/>
              <a:t>speedest</a:t>
            </a:r>
            <a:r>
              <a:rPr lang="en-US" sz="1200" dirty="0"/>
              <a:t> through all space</a:t>
            </a:r>
            <a:br>
              <a:rPr lang="en-US" sz="1200" dirty="0"/>
            </a:br>
            <a:r>
              <a:rPr lang="en-US" sz="1200" dirty="0"/>
              <a:t>More swiftly than the lightnings fly!</a:t>
            </a:r>
            <a:br>
              <a:rPr lang="en-US" sz="1200" dirty="0"/>
            </a:br>
            <a:r>
              <a:rPr lang="en-US" sz="1200" dirty="0"/>
              <a:t>Go very often, in my place,</a:t>
            </a:r>
            <a:br>
              <a:rPr lang="en-US" sz="1200" dirty="0"/>
            </a:br>
            <a:r>
              <a:rPr lang="en-US" sz="1200" dirty="0"/>
              <a:t>To those I love most tenderly.</a:t>
            </a:r>
            <a:br>
              <a:rPr lang="en-US" sz="1200" dirty="0"/>
            </a:br>
            <a:endParaRPr lang="en-US" sz="1200" dirty="0"/>
          </a:p>
          <a:p>
            <a:pPr marL="0" indent="0">
              <a:lnSpc>
                <a:spcPct val="110000"/>
              </a:lnSpc>
              <a:buNone/>
            </a:pPr>
            <a:endParaRPr lang="en-US" sz="1200" dirty="0"/>
          </a:p>
          <a:p>
            <a:pPr marL="0" indent="0">
              <a:lnSpc>
                <a:spcPct val="110000"/>
              </a:lnSpc>
              <a:buNone/>
            </a:pPr>
            <a:r>
              <a:rPr lang="en-US" sz="1200" dirty="0"/>
              <a:t>With thy soft touch, oh! dry their tears;</a:t>
            </a:r>
            <a:br>
              <a:rPr lang="en-US" sz="1200" dirty="0"/>
            </a:br>
            <a:r>
              <a:rPr lang="en-US" sz="1200" dirty="0"/>
              <a:t>Tell them the cross is sweet to bear;</a:t>
            </a:r>
            <a:br>
              <a:rPr lang="en-US" sz="1200" dirty="0"/>
            </a:br>
            <a:r>
              <a:rPr lang="en-US" sz="1200" dirty="0"/>
              <a:t>Speak my name softly in their ears,</a:t>
            </a:r>
            <a:br>
              <a:rPr lang="en-US" sz="1200" dirty="0"/>
            </a:br>
            <a:r>
              <a:rPr lang="en-US" sz="1200" dirty="0"/>
              <a:t>And Jesu’s name, supremely fair.</a:t>
            </a:r>
          </a:p>
          <a:p>
            <a:pPr marL="0" indent="0">
              <a:lnSpc>
                <a:spcPct val="110000"/>
              </a:lnSpc>
              <a:buNone/>
            </a:pPr>
            <a:r>
              <a:rPr lang="en-US" sz="1200" dirty="0"/>
              <a:t>Through all my life, though brief it be,</a:t>
            </a:r>
            <a:br>
              <a:rPr lang="en-US" sz="1200" dirty="0"/>
            </a:br>
            <a:r>
              <a:rPr lang="en-US" sz="1200" dirty="0"/>
              <a:t>I fain would succor souls from sin.</a:t>
            </a:r>
            <a:br>
              <a:rPr lang="en-US" sz="1200" dirty="0"/>
            </a:br>
            <a:r>
              <a:rPr lang="en-US" sz="1200" dirty="0"/>
              <a:t>Dear Angel, sent from heaven to me,</a:t>
            </a:r>
            <a:br>
              <a:rPr lang="en-US" sz="1200" dirty="0"/>
            </a:br>
            <a:r>
              <a:rPr lang="en-US" sz="1200" dirty="0"/>
              <a:t>Kindle thy zeal my heart within!</a:t>
            </a:r>
            <a:br>
              <a:rPr lang="en-US" sz="1200" dirty="0"/>
            </a:br>
            <a:r>
              <a:rPr lang="en-US" sz="1200" dirty="0"/>
              <a:t>Naught but my holy poverty,</a:t>
            </a:r>
            <a:br>
              <a:rPr lang="en-US" sz="1200" dirty="0"/>
            </a:br>
            <a:r>
              <a:rPr lang="en-US" sz="1200" dirty="0"/>
              <a:t>And daily cross to give have I;</a:t>
            </a:r>
            <a:br>
              <a:rPr lang="en-US" sz="1200" dirty="0"/>
            </a:br>
            <a:r>
              <a:rPr lang="en-US" sz="1200" dirty="0"/>
              <a:t>O join them to thine ecstasy,</a:t>
            </a:r>
            <a:br>
              <a:rPr lang="en-US" sz="1200" dirty="0"/>
            </a:br>
            <a:r>
              <a:rPr lang="en-US" sz="1200" dirty="0"/>
              <a:t>And offer them to God on high.</a:t>
            </a:r>
          </a:p>
          <a:p>
            <a:pPr marL="0" indent="0">
              <a:lnSpc>
                <a:spcPct val="110000"/>
              </a:lnSpc>
              <a:buNone/>
            </a:pPr>
            <a:r>
              <a:rPr lang="en-US" sz="1200" dirty="0"/>
              <a:t>Thine are heaven’s glory and delight,</a:t>
            </a:r>
            <a:br>
              <a:rPr lang="en-US" sz="1200" dirty="0"/>
            </a:br>
            <a:r>
              <a:rPr lang="en-US" sz="1200" dirty="0"/>
              <a:t>The riches of the King of kings;</a:t>
            </a:r>
            <a:br>
              <a:rPr lang="en-US" sz="1200" dirty="0"/>
            </a:br>
            <a:r>
              <a:rPr lang="en-US" sz="1200" dirty="0"/>
              <a:t>The Host in our </a:t>
            </a:r>
            <a:r>
              <a:rPr lang="en-US" sz="1200" dirty="0" err="1"/>
              <a:t>ciboriums</a:t>
            </a:r>
            <a:r>
              <a:rPr lang="en-US" sz="1200" dirty="0"/>
              <a:t> bright</a:t>
            </a:r>
            <a:br>
              <a:rPr lang="en-US" sz="1200" dirty="0"/>
            </a:br>
            <a:r>
              <a:rPr lang="en-US" sz="1200" dirty="0"/>
              <a:t>Is mine, and all the wealth pain brings.</a:t>
            </a:r>
            <a:br>
              <a:rPr lang="en-US" sz="1200" dirty="0"/>
            </a:br>
            <a:r>
              <a:rPr lang="en-US" sz="1200" dirty="0"/>
              <a:t>So with the Cross, and with the Host,</a:t>
            </a:r>
            <a:br>
              <a:rPr lang="en-US" sz="1200" dirty="0"/>
            </a:br>
            <a:r>
              <a:rPr lang="en-US" sz="1200" dirty="0"/>
              <a:t>And with thine aid, dear Angel Friend,</a:t>
            </a:r>
            <a:br>
              <a:rPr lang="en-US" sz="1200" dirty="0"/>
            </a:br>
            <a:r>
              <a:rPr lang="en-US" sz="1200" dirty="0"/>
              <a:t>I wait in peace, on time’s dark coast,</a:t>
            </a:r>
            <a:br>
              <a:rPr lang="en-US" sz="1200" dirty="0"/>
            </a:br>
            <a:r>
              <a:rPr lang="en-US" sz="1200" dirty="0"/>
              <a:t>Heaven’s happiness that knows no end.</a:t>
            </a:r>
          </a:p>
        </p:txBody>
      </p:sp>
      <p:pic>
        <p:nvPicPr>
          <p:cNvPr id="4" name="Picture 3">
            <a:extLst>
              <a:ext uri="{FF2B5EF4-FFF2-40B4-BE49-F238E27FC236}">
                <a16:creationId xmlns:a16="http://schemas.microsoft.com/office/drawing/2014/main" id="{E864E894-CF58-7647-8510-BA0F5CD6C601}"/>
              </a:ext>
            </a:extLst>
          </p:cNvPr>
          <p:cNvPicPr>
            <a:picLocks noChangeAspect="1"/>
          </p:cNvPicPr>
          <p:nvPr/>
        </p:nvPicPr>
        <p:blipFill rotWithShape="1">
          <a:blip r:embed="rId2"/>
          <a:srcRect r="3" b="12913"/>
          <a:stretch/>
        </p:blipFill>
        <p:spPr>
          <a:xfrm>
            <a:off x="7543965" y="304649"/>
            <a:ext cx="2762372" cy="3124351"/>
          </a:xfrm>
          <a:prstGeom prst="rect">
            <a:avLst/>
          </a:prstGeom>
        </p:spPr>
      </p:pic>
    </p:spTree>
    <p:extLst>
      <p:ext uri="{BB962C8B-B14F-4D97-AF65-F5344CB8AC3E}">
        <p14:creationId xmlns:p14="http://schemas.microsoft.com/office/powerpoint/2010/main" val="2282696614"/>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82</TotalTime>
  <Words>2722</Words>
  <Application>Microsoft Macintosh PowerPoint</Application>
  <PresentationFormat>Widescreen</PresentationFormat>
  <Paragraphs>83</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Gill Sans MT</vt:lpstr>
      <vt:lpstr>Gallery</vt:lpstr>
      <vt:lpstr>Family Faith</vt:lpstr>
      <vt:lpstr>Rosary and the Saints for October</vt:lpstr>
      <vt:lpstr>"Moreover, we may well believe that the Queen of Heaven herself has granted an especial efficacy to this mode of supplication, for it was by her command and counsel that the devotion was begun and spread abroad by the holy Patriarch Dominic."  - Pope Leo XIII, (Octobri Mense Encyclical on the Rosary, 1891) -  </vt:lpstr>
      <vt:lpstr>Mysteries</vt:lpstr>
      <vt:lpstr>Decades </vt:lpstr>
      <vt:lpstr>World Missionary Rosary</vt:lpstr>
      <vt:lpstr>PowerPoint Presentation</vt:lpstr>
      <vt:lpstr>Saints of October</vt:lpstr>
      <vt:lpstr>Saint Thérèse prayer to her guardian angel The "Little Flower" wanted to give thanks to her  Guardian Angel, and ask for much needed help.  St. Thérèse of Lisieux had a pure and child-like soul.  She trusted in God throughout all the trials in her life. She also recognized the guidance and protection of her Guardian Angel and composed a poem in 1897 to give thanks, but also to ask for help. Thérèse was ill and would die seven months after she wrote this poem. </vt:lpstr>
      <vt:lpstr>Blessed Carlo</vt:lpstr>
      <vt:lpstr>His Mother reflects</vt:lpstr>
      <vt:lpstr>PowerPoint Presentation</vt:lpstr>
      <vt:lpstr>Fostering a love of the Faith </vt:lpstr>
      <vt:lpstr>Research</vt:lpstr>
      <vt:lpstr>Caring for those around him  </vt:lpstr>
      <vt:lpstr>PowerPoint Presentation</vt:lpstr>
      <vt:lpstr>“I can die happy” </vt:lpstr>
      <vt:lpstr>An Ordinary young man – an extraordinary Witness</vt:lpstr>
      <vt:lpstr>PowerPoint Presentation</vt:lpstr>
      <vt:lpstr>Catholic Brain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Connor</dc:creator>
  <cp:lastModifiedBy>Sean Connor</cp:lastModifiedBy>
  <cp:revision>6</cp:revision>
  <dcterms:created xsi:type="dcterms:W3CDTF">2021-10-03T17:48:16Z</dcterms:created>
  <dcterms:modified xsi:type="dcterms:W3CDTF">2021-10-15T17:36:13Z</dcterms:modified>
</cp:coreProperties>
</file>