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2"/>
    <p:restoredTop sz="94684"/>
  </p:normalViewPr>
  <p:slideViewPr>
    <p:cSldViewPr snapToGrid="0" snapToObjects="1">
      <p:cViewPr>
        <p:scale>
          <a:sx n="130" d="100"/>
          <a:sy n="130" d="100"/>
        </p:scale>
        <p:origin x="1552" y="1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10/30/21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03501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7300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7183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3025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10/30/21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8590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655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0847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7806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0970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10/30/21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8461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10/30/21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290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10/30/21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994737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ocstjames.com/donate-today" TargetMode="External"/><Relationship Id="rId2" Type="http://schemas.openxmlformats.org/officeDocument/2006/relationships/hyperlink" Target="https://www.socstjames.com/friends-newslett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A14B9B30-B3C0-4BB9-80D1-EF05BBA1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64">
            <a:extLst>
              <a:ext uri="{FF2B5EF4-FFF2-40B4-BE49-F238E27FC236}">
                <a16:creationId xmlns:a16="http://schemas.microsoft.com/office/drawing/2014/main" id="{B544309E-8C03-468E-8487-0752F1E4F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67" name="Rectangle 66">
            <a:extLst>
              <a:ext uri="{FF2B5EF4-FFF2-40B4-BE49-F238E27FC236}">
                <a16:creationId xmlns:a16="http://schemas.microsoft.com/office/drawing/2014/main" id="{4D01859F-CCC7-4D77-B2E2-454E8579A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noFill/>
            <a:prstDash val="solid"/>
            <a:miter lim="800000"/>
          </a:ln>
          <a:effectLst/>
        </p:spPr>
      </p:sp>
      <p:sp>
        <p:nvSpPr>
          <p:cNvPr id="2" name="Title 1">
            <a:extLst>
              <a:ext uri="{FF2B5EF4-FFF2-40B4-BE49-F238E27FC236}">
                <a16:creationId xmlns:a16="http://schemas.microsoft.com/office/drawing/2014/main" id="{E7D5B1EC-E9D0-FF48-90DE-CC6087927C2A}"/>
              </a:ext>
            </a:extLst>
          </p:cNvPr>
          <p:cNvSpPr>
            <a:spLocks noGrp="1"/>
          </p:cNvSpPr>
          <p:nvPr>
            <p:ph type="ctrTitle"/>
          </p:nvPr>
        </p:nvSpPr>
        <p:spPr>
          <a:xfrm>
            <a:off x="1124424" y="1348844"/>
            <a:ext cx="5716338" cy="3042706"/>
          </a:xfrm>
        </p:spPr>
        <p:txBody>
          <a:bodyPr vert="horz" lIns="91440" tIns="45720" rIns="91440" bIns="45720" rtlCol="0" anchor="ctr">
            <a:normAutofit/>
          </a:bodyPr>
          <a:lstStyle/>
          <a:p>
            <a:r>
              <a:rPr lang="en-US" sz="6000">
                <a:solidFill>
                  <a:schemeClr val="tx1"/>
                </a:solidFill>
              </a:rPr>
              <a:t>World Mission Sunday</a:t>
            </a:r>
          </a:p>
        </p:txBody>
      </p:sp>
      <p:sp>
        <p:nvSpPr>
          <p:cNvPr id="3" name="Subtitle 2">
            <a:extLst>
              <a:ext uri="{FF2B5EF4-FFF2-40B4-BE49-F238E27FC236}">
                <a16:creationId xmlns:a16="http://schemas.microsoft.com/office/drawing/2014/main" id="{867E83B3-ED4A-114E-B104-2FAE3601644C}"/>
              </a:ext>
            </a:extLst>
          </p:cNvPr>
          <p:cNvSpPr>
            <a:spLocks noGrp="1"/>
          </p:cNvSpPr>
          <p:nvPr>
            <p:ph type="subTitle" idx="1"/>
          </p:nvPr>
        </p:nvSpPr>
        <p:spPr>
          <a:xfrm>
            <a:off x="1153113" y="4983702"/>
            <a:ext cx="5355264" cy="950976"/>
          </a:xfrm>
        </p:spPr>
        <p:txBody>
          <a:bodyPr vert="horz" lIns="91440" tIns="45720" rIns="91440" bIns="45720" rtlCol="0">
            <a:normAutofit/>
          </a:bodyPr>
          <a:lstStyle/>
          <a:p>
            <a:pPr>
              <a:lnSpc>
                <a:spcPct val="100000"/>
              </a:lnSpc>
              <a:spcAft>
                <a:spcPts val="600"/>
              </a:spcAft>
            </a:pPr>
            <a:r>
              <a:rPr lang="en-US" dirty="0">
                <a:solidFill>
                  <a:schemeClr val="tx1"/>
                </a:solidFill>
              </a:rPr>
              <a:t>A Look at the works and history of </a:t>
            </a:r>
          </a:p>
          <a:p>
            <a:pPr>
              <a:lnSpc>
                <a:spcPct val="100000"/>
              </a:lnSpc>
              <a:spcAft>
                <a:spcPts val="600"/>
              </a:spcAft>
            </a:pPr>
            <a:r>
              <a:rPr lang="en-US" dirty="0">
                <a:solidFill>
                  <a:schemeClr val="tx1"/>
                </a:solidFill>
              </a:rPr>
              <a:t>the St. James Society</a:t>
            </a:r>
          </a:p>
        </p:txBody>
      </p:sp>
      <p:sp>
        <p:nvSpPr>
          <p:cNvPr id="69" name="Rectangle 68">
            <a:extLst>
              <a:ext uri="{FF2B5EF4-FFF2-40B4-BE49-F238E27FC236}">
                <a16:creationId xmlns:a16="http://schemas.microsoft.com/office/drawing/2014/main" id="{0AB4306B-96E9-4D5B-8BDE-9B55DF0C0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3061"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DE3FC5F1-782F-4FBC-BDEA-5462E4CCCB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FFACE3-AF37-4F5E-B991-1B1791C255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9001"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4F2CA4-07A5-4BF4-AF5F-5EFE3D33FF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CDC8BCB-7D6B-C74C-9607-CB2FCB2F4DDC}"/>
              </a:ext>
            </a:extLst>
          </p:cNvPr>
          <p:cNvPicPr>
            <a:picLocks noChangeAspect="1"/>
          </p:cNvPicPr>
          <p:nvPr/>
        </p:nvPicPr>
        <p:blipFill rotWithShape="1">
          <a:blip r:embed="rId2"/>
          <a:srcRect l="2764" r="2612" b="2"/>
          <a:stretch/>
        </p:blipFill>
        <p:spPr>
          <a:xfrm>
            <a:off x="7228702" y="621793"/>
            <a:ext cx="4342547" cy="5614416"/>
          </a:xfrm>
          <a:prstGeom prst="rect">
            <a:avLst/>
          </a:prstGeom>
        </p:spPr>
      </p:pic>
      <p:sp>
        <p:nvSpPr>
          <p:cNvPr id="5" name="Rectangle 4">
            <a:extLst>
              <a:ext uri="{FF2B5EF4-FFF2-40B4-BE49-F238E27FC236}">
                <a16:creationId xmlns:a16="http://schemas.microsoft.com/office/drawing/2014/main" id="{A88A7780-084E-ED4B-9430-C031C199B593}"/>
              </a:ext>
            </a:extLst>
          </p:cNvPr>
          <p:cNvSpPr/>
          <p:nvPr/>
        </p:nvSpPr>
        <p:spPr>
          <a:xfrm>
            <a:off x="3460377" y="4016188"/>
            <a:ext cx="6096000" cy="723275"/>
          </a:xfrm>
          <a:prstGeom prst="rect">
            <a:avLst/>
          </a:prstGeom>
        </p:spPr>
        <p:txBody>
          <a:bodyPr>
            <a:spAutoFit/>
          </a:bodyPr>
          <a:lstStyle/>
          <a:p>
            <a:pPr algn="ctr" fontAlgn="base">
              <a:spcAft>
                <a:spcPts val="600"/>
              </a:spcAft>
            </a:pPr>
            <a:r>
              <a:rPr lang="en-US" b="0" i="0" dirty="0">
                <a:solidFill>
                  <a:srgbClr val="000000"/>
                </a:solidFill>
                <a:effectLst/>
                <a:latin typeface="wfont_fe46e3_d6ae71b46c3f4234bf3966a00182691a"/>
              </a:rPr>
              <a:t>Diocesan Priests Serving in Latin America since 1958</a:t>
            </a:r>
            <a:endParaRPr lang="en-US" b="0" i="0">
              <a:solidFill>
                <a:srgbClr val="000000"/>
              </a:solidFill>
              <a:effectLst/>
            </a:endParaRPr>
          </a:p>
          <a:p>
            <a:pPr algn="ctr" fontAlgn="base">
              <a:spcAft>
                <a:spcPts val="600"/>
              </a:spcAft>
            </a:pPr>
            <a:r>
              <a:rPr lang="en-US" b="0" i="0" dirty="0">
                <a:solidFill>
                  <a:srgbClr val="000000"/>
                </a:solidFill>
                <a:effectLst/>
                <a:latin typeface="wfont_fe46e3_d6ae71b46c3f4234bf3966a00182691a"/>
              </a:rPr>
              <a:t>24 Clark Street  Boston MA 02109</a:t>
            </a:r>
            <a:endParaRPr lang="en-US" b="0" i="0">
              <a:solidFill>
                <a:srgbClr val="000000"/>
              </a:solidFill>
              <a:effectLst/>
            </a:endParaRPr>
          </a:p>
        </p:txBody>
      </p:sp>
    </p:spTree>
    <p:extLst>
      <p:ext uri="{BB962C8B-B14F-4D97-AF65-F5344CB8AC3E}">
        <p14:creationId xmlns:p14="http://schemas.microsoft.com/office/powerpoint/2010/main" val="3900366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3" name="Rectangle 42">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5" name="Rectangle 44">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7" name="Group 4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8" name="Straight Connector 47">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5977CA-EE2F-A440-9C18-6EEF44987A5A}"/>
              </a:ext>
            </a:extLst>
          </p:cNvPr>
          <p:cNvPicPr>
            <a:picLocks noChangeAspect="1"/>
          </p:cNvPicPr>
          <p:nvPr/>
        </p:nvPicPr>
        <p:blipFill>
          <a:blip r:embed="rId2"/>
          <a:stretch>
            <a:fillRect/>
          </a:stretch>
        </p:blipFill>
        <p:spPr>
          <a:xfrm>
            <a:off x="389562" y="483769"/>
            <a:ext cx="4601346" cy="6155648"/>
          </a:xfrm>
          <a:prstGeom prst="rect">
            <a:avLst/>
          </a:prstGeom>
        </p:spPr>
      </p:pic>
      <p:sp>
        <p:nvSpPr>
          <p:cNvPr id="56" name="Rectangle 55">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5"/>
            <a:ext cx="4143830" cy="2785536"/>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58" name="Rectangle 57">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365"/>
            <a:ext cx="3813048" cy="2459736"/>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2C786D6-1909-504D-B448-DE48DDA4ADEC}"/>
              </a:ext>
            </a:extLst>
          </p:cNvPr>
          <p:cNvSpPr>
            <a:spLocks noGrp="1"/>
          </p:cNvSpPr>
          <p:nvPr>
            <p:ph type="title"/>
          </p:nvPr>
        </p:nvSpPr>
        <p:spPr>
          <a:xfrm>
            <a:off x="7844069" y="1111662"/>
            <a:ext cx="3299328" cy="1456386"/>
          </a:xfrm>
        </p:spPr>
        <p:txBody>
          <a:bodyPr vert="horz" lIns="91440" tIns="45720" rIns="91440" bIns="45720" rtlCol="0" anchor="ctr">
            <a:normAutofit/>
          </a:bodyPr>
          <a:lstStyle/>
          <a:p>
            <a:pPr algn="ctr">
              <a:lnSpc>
                <a:spcPct val="83000"/>
              </a:lnSpc>
            </a:pPr>
            <a:r>
              <a:rPr lang="en-US" sz="3200" cap="all" spc="-100" dirty="0">
                <a:solidFill>
                  <a:schemeClr val="bg1"/>
                </a:solidFill>
              </a:rPr>
              <a:t>Machu Picchu, Peru</a:t>
            </a:r>
          </a:p>
        </p:txBody>
      </p:sp>
      <p:pic>
        <p:nvPicPr>
          <p:cNvPr id="10" name="Picture 9">
            <a:extLst>
              <a:ext uri="{FF2B5EF4-FFF2-40B4-BE49-F238E27FC236}">
                <a16:creationId xmlns:a16="http://schemas.microsoft.com/office/drawing/2014/main" id="{8F80898A-2F38-0548-8A46-F1DC32575BFB}"/>
              </a:ext>
            </a:extLst>
          </p:cNvPr>
          <p:cNvPicPr>
            <a:picLocks noChangeAspect="1"/>
          </p:cNvPicPr>
          <p:nvPr/>
        </p:nvPicPr>
        <p:blipFill>
          <a:blip r:embed="rId3"/>
          <a:stretch>
            <a:fillRect/>
          </a:stretch>
        </p:blipFill>
        <p:spPr>
          <a:xfrm>
            <a:off x="6827532" y="282856"/>
            <a:ext cx="4708271" cy="6277697"/>
          </a:xfrm>
          <a:prstGeom prst="rect">
            <a:avLst/>
          </a:prstGeom>
        </p:spPr>
      </p:pic>
    </p:spTree>
    <p:extLst>
      <p:ext uri="{BB962C8B-B14F-4D97-AF65-F5344CB8AC3E}">
        <p14:creationId xmlns:p14="http://schemas.microsoft.com/office/powerpoint/2010/main" val="89657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C1AD96-9E5C-404E-AE41-620A0CAAE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C1BC96B7-D87D-4C65-9708-FF386D51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8CE39A-7675-3442-BFE4-6577D7001878}"/>
              </a:ext>
            </a:extLst>
          </p:cNvPr>
          <p:cNvPicPr>
            <a:picLocks noChangeAspect="1"/>
          </p:cNvPicPr>
          <p:nvPr/>
        </p:nvPicPr>
        <p:blipFill rotWithShape="1">
          <a:blip r:embed="rId2"/>
          <a:srcRect t="18022" r="-2" b="-2"/>
          <a:stretch/>
        </p:blipFill>
        <p:spPr>
          <a:xfrm>
            <a:off x="643467" y="643467"/>
            <a:ext cx="5130799" cy="5571066"/>
          </a:xfrm>
          <a:prstGeom prst="rect">
            <a:avLst/>
          </a:prstGeom>
        </p:spPr>
      </p:pic>
      <p:sp>
        <p:nvSpPr>
          <p:cNvPr id="21" name="Rectangle 20">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28FE17-79C9-A74C-8178-175B2F78F6A3}"/>
              </a:ext>
            </a:extLst>
          </p:cNvPr>
          <p:cNvPicPr>
            <a:picLocks noChangeAspect="1"/>
          </p:cNvPicPr>
          <p:nvPr/>
        </p:nvPicPr>
        <p:blipFill rotWithShape="1">
          <a:blip r:embed="rId3"/>
          <a:srcRect t="8478" r="2" b="13074"/>
          <a:stretch/>
        </p:blipFill>
        <p:spPr>
          <a:xfrm>
            <a:off x="6412145" y="643467"/>
            <a:ext cx="5130799" cy="5571066"/>
          </a:xfrm>
          <a:prstGeom prst="rect">
            <a:avLst/>
          </a:prstGeom>
        </p:spPr>
      </p:pic>
    </p:spTree>
    <p:extLst>
      <p:ext uri="{BB962C8B-B14F-4D97-AF65-F5344CB8AC3E}">
        <p14:creationId xmlns:p14="http://schemas.microsoft.com/office/powerpoint/2010/main" val="81623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B8EB-CA02-D24D-9D17-38905C1356D2}"/>
              </a:ext>
            </a:extLst>
          </p:cNvPr>
          <p:cNvSpPr>
            <a:spLocks noGrp="1"/>
          </p:cNvSpPr>
          <p:nvPr>
            <p:ph type="title"/>
          </p:nvPr>
        </p:nvSpPr>
        <p:spPr>
          <a:xfrm>
            <a:off x="1066800" y="905256"/>
            <a:ext cx="1563961" cy="4628653"/>
          </a:xfrm>
        </p:spPr>
        <p:txBody>
          <a:bodyPr>
            <a:normAutofit/>
          </a:bodyPr>
          <a:lstStyle/>
          <a:p>
            <a:r>
              <a:rPr lang="en-US" sz="2400" dirty="0"/>
              <a:t>Cusco, Peru &amp;</a:t>
            </a:r>
            <a:br>
              <a:rPr lang="en-US" sz="2400" dirty="0"/>
            </a:br>
            <a:r>
              <a:rPr lang="en-US" sz="2400" dirty="0"/>
              <a:t>The Church of </a:t>
            </a:r>
            <a:br>
              <a:rPr lang="en-US" sz="2400" dirty="0"/>
            </a:br>
            <a:r>
              <a:rPr lang="en-US" sz="2400" dirty="0"/>
              <a:t>St. Martin De </a:t>
            </a:r>
            <a:r>
              <a:rPr lang="en-US" sz="2400" dirty="0" err="1"/>
              <a:t>Porres</a:t>
            </a:r>
            <a:r>
              <a:rPr lang="en-US" sz="2400" dirty="0"/>
              <a:t>, Lima</a:t>
            </a:r>
          </a:p>
        </p:txBody>
      </p:sp>
      <p:pic>
        <p:nvPicPr>
          <p:cNvPr id="5" name="Content Placeholder 4">
            <a:extLst>
              <a:ext uri="{FF2B5EF4-FFF2-40B4-BE49-F238E27FC236}">
                <a16:creationId xmlns:a16="http://schemas.microsoft.com/office/drawing/2014/main" id="{854A9B46-954A-9640-AEC3-D252DA1B3562}"/>
              </a:ext>
            </a:extLst>
          </p:cNvPr>
          <p:cNvPicPr>
            <a:picLocks noGrp="1" noChangeAspect="1"/>
          </p:cNvPicPr>
          <p:nvPr>
            <p:ph idx="1"/>
          </p:nvPr>
        </p:nvPicPr>
        <p:blipFill>
          <a:blip r:embed="rId2"/>
          <a:stretch>
            <a:fillRect/>
          </a:stretch>
        </p:blipFill>
        <p:spPr>
          <a:xfrm>
            <a:off x="2630761" y="905257"/>
            <a:ext cx="4254330" cy="5310150"/>
          </a:xfrm>
          <a:prstGeom prst="rect">
            <a:avLst/>
          </a:prstGeom>
        </p:spPr>
      </p:pic>
      <p:pic>
        <p:nvPicPr>
          <p:cNvPr id="4" name="Picture 3">
            <a:extLst>
              <a:ext uri="{FF2B5EF4-FFF2-40B4-BE49-F238E27FC236}">
                <a16:creationId xmlns:a16="http://schemas.microsoft.com/office/drawing/2014/main" id="{0D850925-BB4C-5149-962D-07BC9FF79517}"/>
              </a:ext>
            </a:extLst>
          </p:cNvPr>
          <p:cNvPicPr>
            <a:picLocks noChangeAspect="1"/>
          </p:cNvPicPr>
          <p:nvPr/>
        </p:nvPicPr>
        <p:blipFill>
          <a:blip r:embed="rId3"/>
          <a:stretch>
            <a:fillRect/>
          </a:stretch>
        </p:blipFill>
        <p:spPr>
          <a:xfrm>
            <a:off x="7087347" y="905256"/>
            <a:ext cx="4037853" cy="5462978"/>
          </a:xfrm>
          <a:prstGeom prst="rect">
            <a:avLst/>
          </a:prstGeom>
        </p:spPr>
      </p:pic>
    </p:spTree>
    <p:extLst>
      <p:ext uri="{BB962C8B-B14F-4D97-AF65-F5344CB8AC3E}">
        <p14:creationId xmlns:p14="http://schemas.microsoft.com/office/powerpoint/2010/main" val="255958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6" name="Rectangle 25">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150DF5E-4563-524F-8FFA-30A67CB8365A}"/>
              </a:ext>
            </a:extLst>
          </p:cNvPr>
          <p:cNvPicPr>
            <a:picLocks noGrp="1" noChangeAspect="1"/>
          </p:cNvPicPr>
          <p:nvPr>
            <p:ph idx="1"/>
          </p:nvPr>
        </p:nvPicPr>
        <p:blipFill rotWithShape="1">
          <a:blip r:embed="rId2"/>
          <a:srcRect t="5847" r="-1" b="38976"/>
          <a:stretch/>
        </p:blipFill>
        <p:spPr>
          <a:xfrm>
            <a:off x="-1" y="10"/>
            <a:ext cx="6095997" cy="4530063"/>
          </a:xfrm>
          <a:prstGeom prst="rect">
            <a:avLst/>
          </a:prstGeom>
        </p:spPr>
      </p:pic>
      <p:pic>
        <p:nvPicPr>
          <p:cNvPr id="8" name="Picture 7">
            <a:extLst>
              <a:ext uri="{FF2B5EF4-FFF2-40B4-BE49-F238E27FC236}">
                <a16:creationId xmlns:a16="http://schemas.microsoft.com/office/drawing/2014/main" id="{6A2EE535-94FD-FE4A-8010-B571AB78039F}"/>
              </a:ext>
            </a:extLst>
          </p:cNvPr>
          <p:cNvPicPr>
            <a:picLocks noChangeAspect="1"/>
          </p:cNvPicPr>
          <p:nvPr/>
        </p:nvPicPr>
        <p:blipFill rotWithShape="1">
          <a:blip r:embed="rId3"/>
          <a:srcRect t="29818" r="2" b="15563"/>
          <a:stretch/>
        </p:blipFill>
        <p:spPr>
          <a:xfrm>
            <a:off x="6096004" y="10"/>
            <a:ext cx="6095996" cy="4530063"/>
          </a:xfrm>
          <a:prstGeom prst="rect">
            <a:avLst/>
          </a:prstGeom>
        </p:spPr>
      </p:pic>
      <p:sp>
        <p:nvSpPr>
          <p:cNvPr id="28" name="Rectangle 27">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30" name="Rectangle 29">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DE8EADA-5CB8-7E47-9547-94C5EDD43AB1}"/>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Outside of Lima</a:t>
            </a:r>
          </a:p>
        </p:txBody>
      </p:sp>
    </p:spTree>
    <p:extLst>
      <p:ext uri="{BB962C8B-B14F-4D97-AF65-F5344CB8AC3E}">
        <p14:creationId xmlns:p14="http://schemas.microsoft.com/office/powerpoint/2010/main" val="22844773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C152-08CE-D047-9921-0D6DADD1A509}"/>
              </a:ext>
            </a:extLst>
          </p:cNvPr>
          <p:cNvSpPr>
            <a:spLocks noGrp="1"/>
          </p:cNvSpPr>
          <p:nvPr>
            <p:ph type="title"/>
          </p:nvPr>
        </p:nvSpPr>
        <p:spPr>
          <a:xfrm>
            <a:off x="5015752" y="1961469"/>
            <a:ext cx="2196355" cy="3128050"/>
          </a:xfrm>
        </p:spPr>
        <p:txBody>
          <a:bodyPr>
            <a:normAutofit/>
          </a:bodyPr>
          <a:lstStyle/>
          <a:p>
            <a:r>
              <a:rPr lang="en-US" sz="2400" dirty="0"/>
              <a:t>Building School,</a:t>
            </a:r>
            <a:br>
              <a:rPr lang="en-US" sz="2400" dirty="0"/>
            </a:br>
            <a:r>
              <a:rPr lang="en-US" sz="2400" dirty="0"/>
              <a:t>Clinics, and Hospitals</a:t>
            </a:r>
          </a:p>
        </p:txBody>
      </p:sp>
      <p:pic>
        <p:nvPicPr>
          <p:cNvPr id="4" name="Content Placeholder 3">
            <a:extLst>
              <a:ext uri="{FF2B5EF4-FFF2-40B4-BE49-F238E27FC236}">
                <a16:creationId xmlns:a16="http://schemas.microsoft.com/office/drawing/2014/main" id="{72238762-9372-D443-BC31-803963FF541A}"/>
              </a:ext>
            </a:extLst>
          </p:cNvPr>
          <p:cNvPicPr>
            <a:picLocks noGrp="1" noChangeAspect="1"/>
          </p:cNvPicPr>
          <p:nvPr>
            <p:ph idx="1"/>
          </p:nvPr>
        </p:nvPicPr>
        <p:blipFill>
          <a:blip r:embed="rId2"/>
          <a:stretch>
            <a:fillRect/>
          </a:stretch>
        </p:blipFill>
        <p:spPr>
          <a:xfrm>
            <a:off x="484093" y="664819"/>
            <a:ext cx="4276165" cy="5721350"/>
          </a:xfrm>
          <a:prstGeom prst="rect">
            <a:avLst/>
          </a:prstGeom>
        </p:spPr>
      </p:pic>
      <p:pic>
        <p:nvPicPr>
          <p:cNvPr id="5" name="Picture 4">
            <a:extLst>
              <a:ext uri="{FF2B5EF4-FFF2-40B4-BE49-F238E27FC236}">
                <a16:creationId xmlns:a16="http://schemas.microsoft.com/office/drawing/2014/main" id="{23D50190-463A-9943-B77D-8A554279C046}"/>
              </a:ext>
            </a:extLst>
          </p:cNvPr>
          <p:cNvPicPr>
            <a:picLocks noChangeAspect="1"/>
          </p:cNvPicPr>
          <p:nvPr/>
        </p:nvPicPr>
        <p:blipFill>
          <a:blip r:embed="rId3"/>
          <a:stretch>
            <a:fillRect/>
          </a:stretch>
        </p:blipFill>
        <p:spPr>
          <a:xfrm>
            <a:off x="7431744" y="599036"/>
            <a:ext cx="4135341" cy="5616370"/>
          </a:xfrm>
          <a:prstGeom prst="rect">
            <a:avLst/>
          </a:prstGeom>
        </p:spPr>
      </p:pic>
    </p:spTree>
    <p:extLst>
      <p:ext uri="{BB962C8B-B14F-4D97-AF65-F5344CB8AC3E}">
        <p14:creationId xmlns:p14="http://schemas.microsoft.com/office/powerpoint/2010/main" val="3597232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E44781-C00F-6D4B-86BD-524A3FAB2F21}"/>
              </a:ext>
            </a:extLst>
          </p:cNvPr>
          <p:cNvPicPr>
            <a:picLocks noGrp="1" noChangeAspect="1"/>
          </p:cNvPicPr>
          <p:nvPr>
            <p:ph idx="1"/>
          </p:nvPr>
        </p:nvPicPr>
        <p:blipFill>
          <a:blip r:embed="rId2"/>
          <a:stretch>
            <a:fillRect/>
          </a:stretch>
        </p:blipFill>
        <p:spPr>
          <a:xfrm>
            <a:off x="6729162" y="665006"/>
            <a:ext cx="4759371" cy="5405022"/>
          </a:xfrm>
          <a:prstGeom prst="rect">
            <a:avLst/>
          </a:prstGeom>
        </p:spPr>
      </p:pic>
      <p:pic>
        <p:nvPicPr>
          <p:cNvPr id="6" name="Picture 5">
            <a:extLst>
              <a:ext uri="{FF2B5EF4-FFF2-40B4-BE49-F238E27FC236}">
                <a16:creationId xmlns:a16="http://schemas.microsoft.com/office/drawing/2014/main" id="{2E9D764E-38F0-8547-A87E-7A25BA4CE423}"/>
              </a:ext>
            </a:extLst>
          </p:cNvPr>
          <p:cNvPicPr>
            <a:picLocks noChangeAspect="1"/>
          </p:cNvPicPr>
          <p:nvPr/>
        </p:nvPicPr>
        <p:blipFill>
          <a:blip r:embed="rId3"/>
          <a:stretch>
            <a:fillRect/>
          </a:stretch>
        </p:blipFill>
        <p:spPr>
          <a:xfrm>
            <a:off x="703466" y="828115"/>
            <a:ext cx="4424345" cy="5225968"/>
          </a:xfrm>
          <a:prstGeom prst="rect">
            <a:avLst/>
          </a:prstGeom>
        </p:spPr>
      </p:pic>
    </p:spTree>
    <p:extLst>
      <p:ext uri="{BB962C8B-B14F-4D97-AF65-F5344CB8AC3E}">
        <p14:creationId xmlns:p14="http://schemas.microsoft.com/office/powerpoint/2010/main" val="389841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1" name="Straight Connector 20">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5"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72CB17F-F310-0240-B7A3-82EA46AF3CD7}"/>
              </a:ext>
            </a:extLst>
          </p:cNvPr>
          <p:cNvPicPr>
            <a:picLocks noGrp="1" noChangeAspect="1"/>
          </p:cNvPicPr>
          <p:nvPr>
            <p:ph idx="1"/>
          </p:nvPr>
        </p:nvPicPr>
        <p:blipFill rotWithShape="1">
          <a:blip r:embed="rId2"/>
          <a:srcRect b="9925"/>
          <a:stretch/>
        </p:blipFill>
        <p:spPr>
          <a:xfrm>
            <a:off x="-1" y="10"/>
            <a:ext cx="6095997" cy="4530063"/>
          </a:xfrm>
          <a:prstGeom prst="rect">
            <a:avLst/>
          </a:prstGeom>
        </p:spPr>
      </p:pic>
      <p:pic>
        <p:nvPicPr>
          <p:cNvPr id="7" name="Picture 6">
            <a:extLst>
              <a:ext uri="{FF2B5EF4-FFF2-40B4-BE49-F238E27FC236}">
                <a16:creationId xmlns:a16="http://schemas.microsoft.com/office/drawing/2014/main" id="{4B96AA22-C307-9244-9CE9-A6179088FA1C}"/>
              </a:ext>
            </a:extLst>
          </p:cNvPr>
          <p:cNvPicPr>
            <a:picLocks noChangeAspect="1"/>
          </p:cNvPicPr>
          <p:nvPr/>
        </p:nvPicPr>
        <p:blipFill rotWithShape="1">
          <a:blip r:embed="rId3"/>
          <a:srcRect l="420" r="-2" b="-2"/>
          <a:stretch/>
        </p:blipFill>
        <p:spPr>
          <a:xfrm>
            <a:off x="6096004" y="10"/>
            <a:ext cx="6095996" cy="4530063"/>
          </a:xfrm>
          <a:prstGeom prst="rect">
            <a:avLst/>
          </a:prstGeom>
        </p:spPr>
      </p:pic>
      <p:sp>
        <p:nvSpPr>
          <p:cNvPr id="27"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9"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6" name="Title 5">
            <a:extLst>
              <a:ext uri="{FF2B5EF4-FFF2-40B4-BE49-F238E27FC236}">
                <a16:creationId xmlns:a16="http://schemas.microsoft.com/office/drawing/2014/main" id="{89B908AB-C550-4442-A005-FF68FA7E461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Building homes</a:t>
            </a:r>
            <a:br>
              <a:rPr lang="en-US" sz="3100" cap="all" spc="-100">
                <a:solidFill>
                  <a:schemeClr val="tx1"/>
                </a:solidFill>
              </a:rPr>
            </a:br>
            <a:endParaRPr lang="en-US" sz="3100" cap="all" spc="-100">
              <a:solidFill>
                <a:schemeClr val="tx1"/>
              </a:solidFill>
            </a:endParaRPr>
          </a:p>
        </p:txBody>
      </p:sp>
    </p:spTree>
    <p:extLst>
      <p:ext uri="{BB962C8B-B14F-4D97-AF65-F5344CB8AC3E}">
        <p14:creationId xmlns:p14="http://schemas.microsoft.com/office/powerpoint/2010/main" val="24993548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3208B18-C1B8-2741-A05B-61873356F445}"/>
              </a:ext>
            </a:extLst>
          </p:cNvPr>
          <p:cNvPicPr>
            <a:picLocks noGrp="1" noChangeAspect="1"/>
          </p:cNvPicPr>
          <p:nvPr>
            <p:ph idx="1"/>
          </p:nvPr>
        </p:nvPicPr>
        <p:blipFill rotWithShape="1">
          <a:blip r:embed="rId2"/>
          <a:srcRect r="4792" b="-2"/>
          <a:stretch/>
        </p:blipFill>
        <p:spPr>
          <a:xfrm>
            <a:off x="-1" y="10"/>
            <a:ext cx="6095997" cy="4530063"/>
          </a:xfrm>
          <a:prstGeom prst="rect">
            <a:avLst/>
          </a:prstGeom>
        </p:spPr>
      </p:pic>
      <p:pic>
        <p:nvPicPr>
          <p:cNvPr id="5" name="Picture 4">
            <a:extLst>
              <a:ext uri="{FF2B5EF4-FFF2-40B4-BE49-F238E27FC236}">
                <a16:creationId xmlns:a16="http://schemas.microsoft.com/office/drawing/2014/main" id="{0A8ABFA1-3FC3-174D-9774-1A1355AC359C}"/>
              </a:ext>
            </a:extLst>
          </p:cNvPr>
          <p:cNvPicPr>
            <a:picLocks noChangeAspect="1"/>
          </p:cNvPicPr>
          <p:nvPr/>
        </p:nvPicPr>
        <p:blipFill rotWithShape="1">
          <a:blip r:embed="rId3"/>
          <a:srcRect t="28836" b="24719"/>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36C2272-A193-9644-82B5-13DD971ABFC0}"/>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Simple but effective</a:t>
            </a:r>
          </a:p>
        </p:txBody>
      </p:sp>
    </p:spTree>
    <p:extLst>
      <p:ext uri="{BB962C8B-B14F-4D97-AF65-F5344CB8AC3E}">
        <p14:creationId xmlns:p14="http://schemas.microsoft.com/office/powerpoint/2010/main" val="286625227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4" name="Rectangle 23">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5FBAE5C-0C60-7C42-B151-9380CD90AEC3}"/>
              </a:ext>
            </a:extLst>
          </p:cNvPr>
          <p:cNvPicPr>
            <a:picLocks noGrp="1" noChangeAspect="1"/>
          </p:cNvPicPr>
          <p:nvPr>
            <p:ph idx="1"/>
          </p:nvPr>
        </p:nvPicPr>
        <p:blipFill rotWithShape="1">
          <a:blip r:embed="rId2"/>
          <a:srcRect l="8831" r="-1" b="-1"/>
          <a:stretch/>
        </p:blipFill>
        <p:spPr>
          <a:xfrm>
            <a:off x="-1" y="10"/>
            <a:ext cx="6095997" cy="4530063"/>
          </a:xfrm>
          <a:prstGeom prst="rect">
            <a:avLst/>
          </a:prstGeom>
        </p:spPr>
      </p:pic>
      <p:pic>
        <p:nvPicPr>
          <p:cNvPr id="6" name="Picture 5">
            <a:extLst>
              <a:ext uri="{FF2B5EF4-FFF2-40B4-BE49-F238E27FC236}">
                <a16:creationId xmlns:a16="http://schemas.microsoft.com/office/drawing/2014/main" id="{4629DD7D-D434-3041-9902-6D5F626BB85E}"/>
              </a:ext>
            </a:extLst>
          </p:cNvPr>
          <p:cNvPicPr>
            <a:picLocks noChangeAspect="1"/>
          </p:cNvPicPr>
          <p:nvPr/>
        </p:nvPicPr>
        <p:blipFill rotWithShape="1">
          <a:blip r:embed="rId3"/>
          <a:srcRect t="19570" b="31384"/>
          <a:stretch/>
        </p:blipFill>
        <p:spPr>
          <a:xfrm>
            <a:off x="6096004" y="10"/>
            <a:ext cx="6095996" cy="4530063"/>
          </a:xfrm>
          <a:prstGeom prst="rect">
            <a:avLst/>
          </a:prstGeom>
        </p:spPr>
      </p:pic>
      <p:sp>
        <p:nvSpPr>
          <p:cNvPr id="26" name="Rectangle 2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5D25C36-F510-9448-BEA2-F17AB3B05B04}"/>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2100" cap="all" spc="-100">
                <a:solidFill>
                  <a:schemeClr val="tx1"/>
                </a:solidFill>
              </a:rPr>
              <a:t>Chimbote, Peru</a:t>
            </a:r>
            <a:br>
              <a:rPr lang="en-US" sz="2100" cap="all" spc="-100">
                <a:solidFill>
                  <a:schemeClr val="tx1"/>
                </a:solidFill>
              </a:rPr>
            </a:br>
            <a:r>
              <a:rPr lang="en-US" sz="2100" cap="all" spc="-100">
                <a:solidFill>
                  <a:schemeClr val="tx1"/>
                </a:solidFill>
              </a:rPr>
              <a:t>Watching the fisherman mending their nets</a:t>
            </a:r>
            <a:br>
              <a:rPr lang="en-US" sz="2100" cap="all" spc="-100">
                <a:solidFill>
                  <a:schemeClr val="tx1"/>
                </a:solidFill>
              </a:rPr>
            </a:br>
            <a:endParaRPr lang="en-US" sz="2100" cap="all" spc="-100">
              <a:solidFill>
                <a:schemeClr val="tx1"/>
              </a:solidFill>
            </a:endParaRPr>
          </a:p>
        </p:txBody>
      </p:sp>
    </p:spTree>
    <p:extLst>
      <p:ext uri="{BB962C8B-B14F-4D97-AF65-F5344CB8AC3E}">
        <p14:creationId xmlns:p14="http://schemas.microsoft.com/office/powerpoint/2010/main" val="357836216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FC6DD07-8217-9C42-B6C6-1B3CC4D72B29}"/>
              </a:ext>
            </a:extLst>
          </p:cNvPr>
          <p:cNvPicPr>
            <a:picLocks noGrp="1" noChangeAspect="1"/>
          </p:cNvPicPr>
          <p:nvPr>
            <p:ph idx="1"/>
          </p:nvPr>
        </p:nvPicPr>
        <p:blipFill rotWithShape="1">
          <a:blip r:embed="rId2"/>
          <a:srcRect t="15314"/>
          <a:stretch/>
        </p:blipFill>
        <p:spPr>
          <a:xfrm>
            <a:off x="-1" y="10"/>
            <a:ext cx="6095997" cy="4530063"/>
          </a:xfrm>
          <a:prstGeom prst="rect">
            <a:avLst/>
          </a:prstGeom>
        </p:spPr>
      </p:pic>
      <p:pic>
        <p:nvPicPr>
          <p:cNvPr id="5" name="Picture 4">
            <a:extLst>
              <a:ext uri="{FF2B5EF4-FFF2-40B4-BE49-F238E27FC236}">
                <a16:creationId xmlns:a16="http://schemas.microsoft.com/office/drawing/2014/main" id="{AFF4A6C9-2D89-2149-A6A1-FE7BE4FB0AE8}"/>
              </a:ext>
            </a:extLst>
          </p:cNvPr>
          <p:cNvPicPr>
            <a:picLocks noChangeAspect="1"/>
          </p:cNvPicPr>
          <p:nvPr/>
        </p:nvPicPr>
        <p:blipFill rotWithShape="1">
          <a:blip r:embed="rId3"/>
          <a:srcRect t="5225" b="13559"/>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4A6C72FE-317A-054E-A919-C3AE5A9BCFE4}"/>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700" cap="all" spc="-100" dirty="0">
                <a:solidFill>
                  <a:schemeClr val="tx1"/>
                </a:solidFill>
              </a:rPr>
              <a:t>Missionaries of Charity, outside of Lima</a:t>
            </a:r>
          </a:p>
        </p:txBody>
      </p:sp>
    </p:spTree>
    <p:extLst>
      <p:ext uri="{BB962C8B-B14F-4D97-AF65-F5344CB8AC3E}">
        <p14:creationId xmlns:p14="http://schemas.microsoft.com/office/powerpoint/2010/main" val="26117633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BD34-26F9-654E-A5E5-1A433D6A63BD}"/>
              </a:ext>
            </a:extLst>
          </p:cNvPr>
          <p:cNvSpPr>
            <a:spLocks noGrp="1"/>
          </p:cNvSpPr>
          <p:nvPr>
            <p:ph type="title"/>
          </p:nvPr>
        </p:nvSpPr>
        <p:spPr/>
        <p:txBody>
          <a:bodyPr/>
          <a:lstStyle/>
          <a:p>
            <a:r>
              <a:rPr lang="en-US" dirty="0"/>
              <a:t>Mission &amp; Vision</a:t>
            </a:r>
          </a:p>
        </p:txBody>
      </p:sp>
      <p:sp>
        <p:nvSpPr>
          <p:cNvPr id="3" name="Content Placeholder 2">
            <a:extLst>
              <a:ext uri="{FF2B5EF4-FFF2-40B4-BE49-F238E27FC236}">
                <a16:creationId xmlns:a16="http://schemas.microsoft.com/office/drawing/2014/main" id="{678904C2-6E3D-1F41-936B-EF2473DE82CA}"/>
              </a:ext>
            </a:extLst>
          </p:cNvPr>
          <p:cNvSpPr>
            <a:spLocks noGrp="1"/>
          </p:cNvSpPr>
          <p:nvPr>
            <p:ph idx="1"/>
          </p:nvPr>
        </p:nvSpPr>
        <p:spPr/>
        <p:txBody>
          <a:bodyPr>
            <a:normAutofit/>
          </a:bodyPr>
          <a:lstStyle/>
          <a:p>
            <a:pPr fontAlgn="base"/>
            <a:br>
              <a:rPr lang="en-US" dirty="0"/>
            </a:br>
            <a:endParaRPr lang="en-US" dirty="0"/>
          </a:p>
          <a:p>
            <a:pPr fontAlgn="base"/>
            <a:r>
              <a:rPr lang="en-US" dirty="0"/>
              <a:t>The Society is a Clerical Public Association of the Christian Faithful in accordance with (canons 298-320 1983 Code) and is legally incorporated in the Commonwealth of Massachusetts as The Missionary Society of St. James the Apostle, (charity no. 04226 6770) with the Roman Catholic Archbishop of Boston as its president. The members serve as diocesan priests from all parts of the English speaking world, under the jurisdiction of the local ordinary of each prelature or diocese in Peru.</a:t>
            </a:r>
          </a:p>
          <a:p>
            <a:pPr fontAlgn="base"/>
            <a:br>
              <a:rPr lang="en-US" dirty="0"/>
            </a:br>
            <a:r>
              <a:rPr lang="en-US" dirty="0"/>
              <a:t>The members undertake to be present with the poor who seek to be freed from systems and situations that perpetuate all forms of injustices and deny them their dignity and rights; and to inspire all, especially the young, to build a society more fully human and therefore more fully Christian. This demands a commitment to a ministry of evangelization where works of social action and human development are seen as an authentic expression of evangelical charity, and where a profound respect for the culture, values and traditions guides the ministry of the missionary and develops a more authentic integration of the fullness of the gospel message and the richness of the native cultural heritage.</a:t>
            </a:r>
          </a:p>
          <a:p>
            <a:endParaRPr lang="en-US" dirty="0"/>
          </a:p>
        </p:txBody>
      </p:sp>
    </p:spTree>
    <p:extLst>
      <p:ext uri="{BB962C8B-B14F-4D97-AF65-F5344CB8AC3E}">
        <p14:creationId xmlns:p14="http://schemas.microsoft.com/office/powerpoint/2010/main" val="377951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F80010-D9C7-6848-BF0D-9457A6B8306E}"/>
              </a:ext>
            </a:extLst>
          </p:cNvPr>
          <p:cNvPicPr>
            <a:picLocks noChangeAspect="1"/>
          </p:cNvPicPr>
          <p:nvPr/>
        </p:nvPicPr>
        <p:blipFill rotWithShape="1">
          <a:blip r:embed="rId2"/>
          <a:srcRect t="252"/>
          <a:stretch/>
        </p:blipFill>
        <p:spPr>
          <a:xfrm>
            <a:off x="-1" y="10"/>
            <a:ext cx="6095997" cy="4530063"/>
          </a:xfrm>
          <a:prstGeom prst="rect">
            <a:avLst/>
          </a:prstGeom>
        </p:spPr>
      </p:pic>
      <p:pic>
        <p:nvPicPr>
          <p:cNvPr id="4" name="Content Placeholder 3">
            <a:extLst>
              <a:ext uri="{FF2B5EF4-FFF2-40B4-BE49-F238E27FC236}">
                <a16:creationId xmlns:a16="http://schemas.microsoft.com/office/drawing/2014/main" id="{5A69CCCB-0B94-3746-8775-4C414A54ACF1}"/>
              </a:ext>
            </a:extLst>
          </p:cNvPr>
          <p:cNvPicPr>
            <a:picLocks noGrp="1" noChangeAspect="1"/>
          </p:cNvPicPr>
          <p:nvPr>
            <p:ph idx="1"/>
          </p:nvPr>
        </p:nvPicPr>
        <p:blipFill rotWithShape="1">
          <a:blip r:embed="rId3"/>
          <a:srcRect l="5908" r="11334" b="1"/>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0E13E25-A66D-CA40-B915-68BF66E6322A}"/>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Shopping for housing supplies</a:t>
            </a:r>
          </a:p>
        </p:txBody>
      </p:sp>
    </p:spTree>
    <p:extLst>
      <p:ext uri="{BB962C8B-B14F-4D97-AF65-F5344CB8AC3E}">
        <p14:creationId xmlns:p14="http://schemas.microsoft.com/office/powerpoint/2010/main" val="995707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90A265C-785D-FB4E-8298-992C21D7BB05}"/>
              </a:ext>
            </a:extLst>
          </p:cNvPr>
          <p:cNvPicPr>
            <a:picLocks noGrp="1" noChangeAspect="1"/>
          </p:cNvPicPr>
          <p:nvPr>
            <p:ph idx="1"/>
          </p:nvPr>
        </p:nvPicPr>
        <p:blipFill rotWithShape="1">
          <a:blip r:embed="rId2"/>
          <a:srcRect t="7025"/>
          <a:stretch/>
        </p:blipFill>
        <p:spPr>
          <a:xfrm>
            <a:off x="-3570" y="162696"/>
            <a:ext cx="12192000" cy="6857988"/>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alpha val="30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solidFill>
            <a:srgbClr val="1DCFE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BE4B9A8-56B6-6A40-BBAF-5C53B77D5767}"/>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Local Home Depot</a:t>
            </a:r>
            <a:endParaRPr lang="en-US" sz="4400" cap="all" spc="-100" dirty="0">
              <a:solidFill>
                <a:schemeClr val="tx1"/>
              </a:solidFill>
            </a:endParaRPr>
          </a:p>
        </p:txBody>
      </p:sp>
    </p:spTree>
    <p:extLst>
      <p:ext uri="{BB962C8B-B14F-4D97-AF65-F5344CB8AC3E}">
        <p14:creationId xmlns:p14="http://schemas.microsoft.com/office/powerpoint/2010/main" val="86841656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2BB655-4C9B-A54C-A269-CF42907B842D}"/>
              </a:ext>
            </a:extLst>
          </p:cNvPr>
          <p:cNvPicPr>
            <a:picLocks noChangeAspect="1"/>
          </p:cNvPicPr>
          <p:nvPr/>
        </p:nvPicPr>
        <p:blipFill rotWithShape="1">
          <a:blip r:embed="rId2"/>
          <a:srcRect l="8157" r="2" b="2"/>
          <a:stretch/>
        </p:blipFill>
        <p:spPr>
          <a:xfrm>
            <a:off x="-1" y="10"/>
            <a:ext cx="6095997" cy="4530063"/>
          </a:xfrm>
          <a:prstGeom prst="rect">
            <a:avLst/>
          </a:prstGeom>
        </p:spPr>
      </p:pic>
      <p:pic>
        <p:nvPicPr>
          <p:cNvPr id="4" name="Content Placeholder 3">
            <a:extLst>
              <a:ext uri="{FF2B5EF4-FFF2-40B4-BE49-F238E27FC236}">
                <a16:creationId xmlns:a16="http://schemas.microsoft.com/office/drawing/2014/main" id="{0FA77A07-92FB-EA44-B7AB-5BE6B0A5A903}"/>
              </a:ext>
            </a:extLst>
          </p:cNvPr>
          <p:cNvPicPr>
            <a:picLocks noGrp="1" noChangeAspect="1"/>
          </p:cNvPicPr>
          <p:nvPr>
            <p:ph idx="1"/>
          </p:nvPr>
        </p:nvPicPr>
        <p:blipFill rotWithShape="1">
          <a:blip r:embed="rId3"/>
          <a:srcRect t="6982" b="5592"/>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9F9A2E8-0461-4B4D-9C6B-AAB7AFCDAEA6}"/>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2400" cap="all" spc="-100" dirty="0">
                <a:solidFill>
                  <a:schemeClr val="tx1"/>
                </a:solidFill>
              </a:rPr>
              <a:t>Water Taxi &amp; Break from the heat</a:t>
            </a:r>
          </a:p>
        </p:txBody>
      </p:sp>
    </p:spTree>
    <p:extLst>
      <p:ext uri="{BB962C8B-B14F-4D97-AF65-F5344CB8AC3E}">
        <p14:creationId xmlns:p14="http://schemas.microsoft.com/office/powerpoint/2010/main" val="123569498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3286-FBF5-864E-8035-ECB8E9FE4F20}"/>
              </a:ext>
            </a:extLst>
          </p:cNvPr>
          <p:cNvSpPr>
            <a:spLocks noGrp="1"/>
          </p:cNvSpPr>
          <p:nvPr>
            <p:ph type="title"/>
          </p:nvPr>
        </p:nvSpPr>
        <p:spPr>
          <a:xfrm>
            <a:off x="6502808" y="1258529"/>
            <a:ext cx="4533901" cy="1042220"/>
          </a:xfrm>
        </p:spPr>
        <p:txBody>
          <a:bodyPr>
            <a:normAutofit fontScale="90000"/>
          </a:bodyPr>
          <a:lstStyle/>
          <a:p>
            <a:pPr algn="ctr"/>
            <a:r>
              <a:rPr lang="en-US" sz="1400" dirty="0"/>
              <a:t>Our 6 &amp; 7 year-old tour guides told us </a:t>
            </a:r>
            <a:br>
              <a:rPr lang="en-US" sz="1400" dirty="0"/>
            </a:br>
            <a:r>
              <a:rPr lang="en-US" sz="1400" dirty="0"/>
              <a:t>there was nothing to harm us in the water,</a:t>
            </a:r>
            <a:br>
              <a:rPr lang="en-US" sz="1400" dirty="0"/>
            </a:br>
            <a:r>
              <a:rPr lang="en-US" sz="1400" dirty="0"/>
              <a:t>I eventually saw a crocodile nearby</a:t>
            </a:r>
            <a:br>
              <a:rPr lang="en-US" sz="1400" dirty="0"/>
            </a:br>
            <a:br>
              <a:rPr lang="en-US" sz="1400" dirty="0"/>
            </a:br>
            <a:endParaRPr lang="en-US" sz="1400" dirty="0"/>
          </a:p>
        </p:txBody>
      </p:sp>
      <p:pic>
        <p:nvPicPr>
          <p:cNvPr id="7" name="Content Placeholder 6">
            <a:extLst>
              <a:ext uri="{FF2B5EF4-FFF2-40B4-BE49-F238E27FC236}">
                <a16:creationId xmlns:a16="http://schemas.microsoft.com/office/drawing/2014/main" id="{27EA3303-4D0F-7749-94FD-4209D69763C8}"/>
              </a:ext>
            </a:extLst>
          </p:cNvPr>
          <p:cNvPicPr>
            <a:picLocks noGrp="1" noChangeAspect="1"/>
          </p:cNvPicPr>
          <p:nvPr>
            <p:ph idx="1"/>
          </p:nvPr>
        </p:nvPicPr>
        <p:blipFill>
          <a:blip r:embed="rId2"/>
          <a:stretch>
            <a:fillRect/>
          </a:stretch>
        </p:blipFill>
        <p:spPr>
          <a:xfrm>
            <a:off x="6321238" y="2842699"/>
            <a:ext cx="4533900" cy="3124200"/>
          </a:xfrm>
          <a:prstGeom prst="rect">
            <a:avLst/>
          </a:prstGeom>
        </p:spPr>
      </p:pic>
      <p:pic>
        <p:nvPicPr>
          <p:cNvPr id="8" name="Picture 7">
            <a:extLst>
              <a:ext uri="{FF2B5EF4-FFF2-40B4-BE49-F238E27FC236}">
                <a16:creationId xmlns:a16="http://schemas.microsoft.com/office/drawing/2014/main" id="{3E09A460-97BE-DE47-B0C3-99AC44CBA978}"/>
              </a:ext>
            </a:extLst>
          </p:cNvPr>
          <p:cNvPicPr>
            <a:picLocks noChangeAspect="1"/>
          </p:cNvPicPr>
          <p:nvPr/>
        </p:nvPicPr>
        <p:blipFill>
          <a:blip r:embed="rId3"/>
          <a:stretch>
            <a:fillRect/>
          </a:stretch>
        </p:blipFill>
        <p:spPr>
          <a:xfrm>
            <a:off x="850900" y="562799"/>
            <a:ext cx="5245100" cy="2006600"/>
          </a:xfrm>
          <a:prstGeom prst="rect">
            <a:avLst/>
          </a:prstGeom>
        </p:spPr>
      </p:pic>
      <p:pic>
        <p:nvPicPr>
          <p:cNvPr id="9" name="Picture 8">
            <a:extLst>
              <a:ext uri="{FF2B5EF4-FFF2-40B4-BE49-F238E27FC236}">
                <a16:creationId xmlns:a16="http://schemas.microsoft.com/office/drawing/2014/main" id="{0EFAF4D6-213E-3848-AD11-AD814FF51408}"/>
              </a:ext>
            </a:extLst>
          </p:cNvPr>
          <p:cNvPicPr>
            <a:picLocks noChangeAspect="1"/>
          </p:cNvPicPr>
          <p:nvPr/>
        </p:nvPicPr>
        <p:blipFill>
          <a:blip r:embed="rId4"/>
          <a:stretch>
            <a:fillRect/>
          </a:stretch>
        </p:blipFill>
        <p:spPr>
          <a:xfrm>
            <a:off x="850900" y="3160199"/>
            <a:ext cx="4533900" cy="3096322"/>
          </a:xfrm>
          <a:prstGeom prst="rect">
            <a:avLst/>
          </a:prstGeom>
        </p:spPr>
      </p:pic>
    </p:spTree>
    <p:extLst>
      <p:ext uri="{BB962C8B-B14F-4D97-AF65-F5344CB8AC3E}">
        <p14:creationId xmlns:p14="http://schemas.microsoft.com/office/powerpoint/2010/main" val="3640739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648230"/>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14657"/>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83307AB3-19FC-444F-BD2E-64F1D771A395}"/>
              </a:ext>
            </a:extLst>
          </p:cNvPr>
          <p:cNvSpPr>
            <a:spLocks noGrp="1"/>
          </p:cNvSpPr>
          <p:nvPr>
            <p:ph type="title"/>
          </p:nvPr>
        </p:nvSpPr>
        <p:spPr>
          <a:xfrm>
            <a:off x="912629" y="1283607"/>
            <a:ext cx="10366743" cy="1054907"/>
          </a:xfrm>
        </p:spPr>
        <p:txBody>
          <a:bodyPr vert="horz" lIns="91440" tIns="45720" rIns="91440" bIns="45720" rtlCol="0" anchor="ctr">
            <a:normAutofit/>
          </a:bodyPr>
          <a:lstStyle/>
          <a:p>
            <a:pPr algn="ctr">
              <a:lnSpc>
                <a:spcPct val="83000"/>
              </a:lnSpc>
            </a:pPr>
            <a:r>
              <a:rPr lang="en-US" sz="2400" cap="all" spc="-100" dirty="0">
                <a:solidFill>
                  <a:schemeClr val="bg1"/>
                </a:solidFill>
              </a:rPr>
              <a:t>Iquitos, Northern Peru near Columbia</a:t>
            </a:r>
            <a:br>
              <a:rPr lang="en-US" sz="2400" cap="all" spc="-100" dirty="0">
                <a:solidFill>
                  <a:schemeClr val="bg1"/>
                </a:solidFill>
              </a:rPr>
            </a:br>
            <a:r>
              <a:rPr lang="en-US" sz="2400" cap="all" spc="-100" dirty="0">
                <a:solidFill>
                  <a:schemeClr val="bg1"/>
                </a:solidFill>
              </a:rPr>
              <a:t>The Seminary dates by almost 200 years</a:t>
            </a:r>
          </a:p>
        </p:txBody>
      </p:sp>
      <p:pic>
        <p:nvPicPr>
          <p:cNvPr id="6" name="Picture 5">
            <a:extLst>
              <a:ext uri="{FF2B5EF4-FFF2-40B4-BE49-F238E27FC236}">
                <a16:creationId xmlns:a16="http://schemas.microsoft.com/office/drawing/2014/main" id="{FC294FB6-FD5D-6B41-BD74-2ACD80B5D9A7}"/>
              </a:ext>
            </a:extLst>
          </p:cNvPr>
          <p:cNvPicPr>
            <a:picLocks noChangeAspect="1"/>
          </p:cNvPicPr>
          <p:nvPr/>
        </p:nvPicPr>
        <p:blipFill>
          <a:blip r:embed="rId2"/>
          <a:stretch>
            <a:fillRect/>
          </a:stretch>
        </p:blipFill>
        <p:spPr>
          <a:xfrm>
            <a:off x="564584" y="2888556"/>
            <a:ext cx="2284712" cy="3229275"/>
          </a:xfrm>
          <a:prstGeom prst="rect">
            <a:avLst/>
          </a:prstGeom>
        </p:spPr>
      </p:pic>
      <p:cxnSp>
        <p:nvCxnSpPr>
          <p:cNvPr id="30" name="Straight Connector 29">
            <a:extLst>
              <a:ext uri="{FF2B5EF4-FFF2-40B4-BE49-F238E27FC236}">
                <a16:creationId xmlns:a16="http://schemas.microsoft.com/office/drawing/2014/main" id="{FEF09B21-45A0-42EE-9BDC-C4E0932EA6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3118"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6BB49FB-690E-6845-A700-ABF8F9BE71D3}"/>
              </a:ext>
            </a:extLst>
          </p:cNvPr>
          <p:cNvPicPr>
            <a:picLocks noChangeAspect="1"/>
          </p:cNvPicPr>
          <p:nvPr/>
        </p:nvPicPr>
        <p:blipFill>
          <a:blip r:embed="rId3"/>
          <a:stretch>
            <a:fillRect/>
          </a:stretch>
        </p:blipFill>
        <p:spPr>
          <a:xfrm>
            <a:off x="3481676" y="2978925"/>
            <a:ext cx="4601490" cy="2611345"/>
          </a:xfrm>
          <a:prstGeom prst="rect">
            <a:avLst/>
          </a:prstGeom>
        </p:spPr>
      </p:pic>
      <p:cxnSp>
        <p:nvCxnSpPr>
          <p:cNvPr id="32" name="Straight Connector 31">
            <a:extLst>
              <a:ext uri="{FF2B5EF4-FFF2-40B4-BE49-F238E27FC236}">
                <a16:creationId xmlns:a16="http://schemas.microsoft.com/office/drawing/2014/main" id="{15004E23-3C9E-41FC-81A2-3481C6AFA5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16152"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C675DF2-3680-034B-9D34-C69A125A82AB}"/>
              </a:ext>
            </a:extLst>
          </p:cNvPr>
          <p:cNvPicPr>
            <a:picLocks noGrp="1" noChangeAspect="1"/>
          </p:cNvPicPr>
          <p:nvPr>
            <p:ph idx="1"/>
          </p:nvPr>
        </p:nvPicPr>
        <p:blipFill>
          <a:blip r:embed="rId4"/>
          <a:stretch>
            <a:fillRect/>
          </a:stretch>
        </p:blipFill>
        <p:spPr>
          <a:xfrm>
            <a:off x="8238423" y="3235410"/>
            <a:ext cx="3798320" cy="2611345"/>
          </a:xfrm>
          <a:prstGeom prst="rect">
            <a:avLst/>
          </a:prstGeom>
        </p:spPr>
      </p:pic>
    </p:spTree>
    <p:extLst>
      <p:ext uri="{BB962C8B-B14F-4D97-AF65-F5344CB8AC3E}">
        <p14:creationId xmlns:p14="http://schemas.microsoft.com/office/powerpoint/2010/main" val="459712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6FF6F1-F3DE-434E-822F-195FAA6CCA79}"/>
              </a:ext>
            </a:extLst>
          </p:cNvPr>
          <p:cNvPicPr>
            <a:picLocks noChangeAspect="1"/>
          </p:cNvPicPr>
          <p:nvPr/>
        </p:nvPicPr>
        <p:blipFill>
          <a:blip r:embed="rId2"/>
          <a:stretch>
            <a:fillRect/>
          </a:stretch>
        </p:blipFill>
        <p:spPr>
          <a:xfrm>
            <a:off x="902988" y="643467"/>
            <a:ext cx="4611756" cy="3447288"/>
          </a:xfrm>
          <a:prstGeom prst="rect">
            <a:avLst/>
          </a:prstGeom>
        </p:spPr>
      </p:pic>
      <p:pic>
        <p:nvPicPr>
          <p:cNvPr id="4" name="Content Placeholder 3">
            <a:extLst>
              <a:ext uri="{FF2B5EF4-FFF2-40B4-BE49-F238E27FC236}">
                <a16:creationId xmlns:a16="http://schemas.microsoft.com/office/drawing/2014/main" id="{0AC80D46-D015-A44E-A7C6-1993C1260EC9}"/>
              </a:ext>
            </a:extLst>
          </p:cNvPr>
          <p:cNvPicPr>
            <a:picLocks noGrp="1" noChangeAspect="1"/>
          </p:cNvPicPr>
          <p:nvPr>
            <p:ph idx="1"/>
          </p:nvPr>
        </p:nvPicPr>
        <p:blipFill>
          <a:blip r:embed="rId3"/>
          <a:stretch>
            <a:fillRect/>
          </a:stretch>
        </p:blipFill>
        <p:spPr>
          <a:xfrm>
            <a:off x="6417734" y="776563"/>
            <a:ext cx="5130799" cy="3181095"/>
          </a:xfrm>
          <a:prstGeom prst="rect">
            <a:avLst/>
          </a:prstGeom>
        </p:spPr>
      </p:pic>
      <p:sp>
        <p:nvSpPr>
          <p:cNvPr id="25"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9"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FE4612E-10BF-B940-BEB9-AB63467A8A56}"/>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Quito, Ecuador</a:t>
            </a:r>
          </a:p>
        </p:txBody>
      </p:sp>
      <p:cxnSp>
        <p:nvCxnSpPr>
          <p:cNvPr id="31" name="Straight Connector 30">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765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A846027-74FE-C04D-9718-CB7E5F8AB0DB}"/>
              </a:ext>
            </a:extLst>
          </p:cNvPr>
          <p:cNvPicPr>
            <a:picLocks noGrp="1" noChangeAspect="1"/>
          </p:cNvPicPr>
          <p:nvPr>
            <p:ph idx="1"/>
          </p:nvPr>
        </p:nvPicPr>
        <p:blipFill rotWithShape="1">
          <a:blip r:embed="rId2"/>
          <a:srcRect t="19600" b="894"/>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C304C-3A94-064B-B934-075F215BF115}"/>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Vacation Bible School in Quito</a:t>
            </a:r>
          </a:p>
        </p:txBody>
      </p:sp>
    </p:spTree>
    <p:extLst>
      <p:ext uri="{BB962C8B-B14F-4D97-AF65-F5344CB8AC3E}">
        <p14:creationId xmlns:p14="http://schemas.microsoft.com/office/powerpoint/2010/main" val="300064078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A890E11-69D4-F948-B59E-B0F9EE1E5FFE}"/>
              </a:ext>
            </a:extLst>
          </p:cNvPr>
          <p:cNvPicPr>
            <a:picLocks noGrp="1" noChangeAspect="1"/>
          </p:cNvPicPr>
          <p:nvPr>
            <p:ph idx="1"/>
          </p:nvPr>
        </p:nvPicPr>
        <p:blipFill rotWithShape="1">
          <a:blip r:embed="rId2"/>
          <a:srcRect t="6250"/>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82994-5E5B-354B-AC82-C669BF77D54F}"/>
              </a:ext>
            </a:extLst>
          </p:cNvPr>
          <p:cNvSpPr>
            <a:spLocks noGrp="1"/>
          </p:cNvSpPr>
          <p:nvPr>
            <p:ph type="title"/>
          </p:nvPr>
        </p:nvSpPr>
        <p:spPr>
          <a:xfrm>
            <a:off x="461214" y="5757547"/>
            <a:ext cx="6794992" cy="1085853"/>
          </a:xfrm>
        </p:spPr>
        <p:txBody>
          <a:bodyPr vert="horz" lIns="91440" tIns="45720" rIns="91440" bIns="45720" rtlCol="0" anchor="ctr">
            <a:normAutofit/>
          </a:bodyPr>
          <a:lstStyle/>
          <a:p>
            <a:pPr algn="ctr">
              <a:lnSpc>
                <a:spcPct val="83000"/>
              </a:lnSpc>
            </a:pPr>
            <a:r>
              <a:rPr lang="en-US" sz="4400" cap="all" spc="-100" dirty="0">
                <a:solidFill>
                  <a:schemeClr val="tx1"/>
                </a:solidFill>
              </a:rPr>
              <a:t>VBS</a:t>
            </a:r>
          </a:p>
        </p:txBody>
      </p:sp>
    </p:spTree>
    <p:extLst>
      <p:ext uri="{BB962C8B-B14F-4D97-AF65-F5344CB8AC3E}">
        <p14:creationId xmlns:p14="http://schemas.microsoft.com/office/powerpoint/2010/main" val="44819437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4" name="Rectangle 23">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F2ED17-46CB-B645-B340-5CEAAE551301}"/>
              </a:ext>
            </a:extLst>
          </p:cNvPr>
          <p:cNvPicPr>
            <a:picLocks noChangeAspect="1"/>
          </p:cNvPicPr>
          <p:nvPr/>
        </p:nvPicPr>
        <p:blipFill rotWithShape="1">
          <a:blip r:embed="rId2"/>
          <a:srcRect t="17076" r="-2" b="37222"/>
          <a:stretch/>
        </p:blipFill>
        <p:spPr>
          <a:xfrm>
            <a:off x="-1" y="10"/>
            <a:ext cx="6095997" cy="4530063"/>
          </a:xfrm>
          <a:prstGeom prst="rect">
            <a:avLst/>
          </a:prstGeom>
        </p:spPr>
      </p:pic>
      <p:pic>
        <p:nvPicPr>
          <p:cNvPr id="4" name="Content Placeholder 3">
            <a:extLst>
              <a:ext uri="{FF2B5EF4-FFF2-40B4-BE49-F238E27FC236}">
                <a16:creationId xmlns:a16="http://schemas.microsoft.com/office/drawing/2014/main" id="{08852E85-61B5-F541-B5E9-7DBE19137CEB}"/>
              </a:ext>
            </a:extLst>
          </p:cNvPr>
          <p:cNvPicPr>
            <a:picLocks noGrp="1" noChangeAspect="1"/>
          </p:cNvPicPr>
          <p:nvPr>
            <p:ph idx="1"/>
          </p:nvPr>
        </p:nvPicPr>
        <p:blipFill rotWithShape="1">
          <a:blip r:embed="rId3"/>
          <a:srcRect r="13542" b="2"/>
          <a:stretch/>
        </p:blipFill>
        <p:spPr>
          <a:xfrm>
            <a:off x="6096004" y="10"/>
            <a:ext cx="6095996" cy="4530063"/>
          </a:xfrm>
          <a:prstGeom prst="rect">
            <a:avLst/>
          </a:prstGeom>
        </p:spPr>
      </p:pic>
      <p:sp>
        <p:nvSpPr>
          <p:cNvPr id="26" name="Rectangle 2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B02A3BC-8D5F-6E48-A09B-B3F7CBB81C1C}"/>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dirty="0">
                <a:solidFill>
                  <a:schemeClr val="tx1"/>
                </a:solidFill>
              </a:rPr>
              <a:t>Two 50 plus year Missionary Giants</a:t>
            </a:r>
            <a:br>
              <a:rPr lang="en-US" sz="3100" cap="all" spc="-100" dirty="0">
                <a:solidFill>
                  <a:schemeClr val="tx1"/>
                </a:solidFill>
              </a:rPr>
            </a:br>
            <a:r>
              <a:rPr lang="en-US" sz="3100" cap="all" spc="-100" dirty="0">
                <a:solidFill>
                  <a:schemeClr val="tx1"/>
                </a:solidFill>
              </a:rPr>
              <a:t>My nickname was Mas Alto y Mas Blanco</a:t>
            </a:r>
          </a:p>
        </p:txBody>
      </p:sp>
    </p:spTree>
    <p:extLst>
      <p:ext uri="{BB962C8B-B14F-4D97-AF65-F5344CB8AC3E}">
        <p14:creationId xmlns:p14="http://schemas.microsoft.com/office/powerpoint/2010/main" val="65289034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A46CB38-C0AC-7A49-9785-05959D1F4CED}"/>
              </a:ext>
            </a:extLst>
          </p:cNvPr>
          <p:cNvPicPr>
            <a:picLocks noGrp="1" noChangeAspect="1"/>
          </p:cNvPicPr>
          <p:nvPr>
            <p:ph idx="1"/>
          </p:nvPr>
        </p:nvPicPr>
        <p:blipFill rotWithShape="1">
          <a:blip r:embed="rId2"/>
          <a:srcRect l="12172" r="717" b="1"/>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C8DD7-25A9-BF42-B364-6E44241C38EC}"/>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Million Dollar View</a:t>
            </a:r>
            <a:br>
              <a:rPr lang="en-US" sz="4400" cap="all" spc="-100" dirty="0">
                <a:solidFill>
                  <a:schemeClr val="tx1"/>
                </a:solidFill>
              </a:rPr>
            </a:br>
            <a:r>
              <a:rPr lang="en-US" sz="4400" cap="all" spc="-100" dirty="0">
                <a:solidFill>
                  <a:schemeClr val="tx1"/>
                </a:solidFill>
              </a:rPr>
              <a:t>Quito</a:t>
            </a:r>
            <a:br>
              <a:rPr lang="en-US" sz="4400" cap="all" spc="-100" dirty="0">
                <a:solidFill>
                  <a:schemeClr val="tx1"/>
                </a:solidFill>
              </a:rPr>
            </a:br>
            <a:endParaRPr lang="en-US" sz="4400" cap="all" spc="-100" dirty="0">
              <a:solidFill>
                <a:schemeClr val="tx1"/>
              </a:solidFill>
            </a:endParaRPr>
          </a:p>
        </p:txBody>
      </p:sp>
    </p:spTree>
    <p:extLst>
      <p:ext uri="{BB962C8B-B14F-4D97-AF65-F5344CB8AC3E}">
        <p14:creationId xmlns:p14="http://schemas.microsoft.com/office/powerpoint/2010/main" val="1307181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EC4408D-5718-6046-B67C-752EA2C9B4FA}"/>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CF9E9-10DB-2E4A-80D8-9F47A37F1FA0}"/>
              </a:ext>
            </a:extLst>
          </p:cNvPr>
          <p:cNvSpPr>
            <a:spLocks noGrp="1"/>
          </p:cNvSpPr>
          <p:nvPr>
            <p:ph type="title"/>
          </p:nvPr>
        </p:nvSpPr>
        <p:spPr>
          <a:xfrm>
            <a:off x="477981" y="1122362"/>
            <a:ext cx="4023360" cy="2802219"/>
          </a:xfrm>
        </p:spPr>
        <p:txBody>
          <a:bodyPr vert="horz" lIns="91440" tIns="45720" rIns="91440" bIns="45720" rtlCol="0" anchor="b">
            <a:normAutofit/>
          </a:bodyPr>
          <a:lstStyle/>
          <a:p>
            <a:pPr fontAlgn="base">
              <a:lnSpc>
                <a:spcPct val="83000"/>
              </a:lnSpc>
            </a:pPr>
            <a:br>
              <a:rPr lang="en-US" sz="3200" cap="all" spc="-100"/>
            </a:br>
            <a:br>
              <a:rPr lang="en-US" sz="3200" cap="all" spc="-100"/>
            </a:br>
            <a:r>
              <a:rPr lang="en-US" sz="3200" cap="all" spc="-100"/>
              <a:t>History</a:t>
            </a:r>
            <a:br>
              <a:rPr lang="en-US" sz="3200" cap="all" spc="-100"/>
            </a:br>
            <a:endParaRPr lang="en-US" sz="3200" cap="all" spc="-100"/>
          </a:p>
        </p:txBody>
      </p:sp>
    </p:spTree>
    <p:extLst>
      <p:ext uri="{BB962C8B-B14F-4D97-AF65-F5344CB8AC3E}">
        <p14:creationId xmlns:p14="http://schemas.microsoft.com/office/powerpoint/2010/main" val="262972936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85712B2-2309-D84C-8314-415C32E80FE6}"/>
              </a:ext>
            </a:extLst>
          </p:cNvPr>
          <p:cNvPicPr>
            <a:picLocks noGrp="1" noChangeAspect="1"/>
          </p:cNvPicPr>
          <p:nvPr>
            <p:ph idx="1"/>
          </p:nvPr>
        </p:nvPicPr>
        <p:blipFill rotWithShape="1">
          <a:blip r:embed="rId2"/>
          <a:srcRect t="19355"/>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3B649-8A80-EB43-AB60-52A8291189C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The Mountains of Quito</a:t>
            </a:r>
          </a:p>
        </p:txBody>
      </p:sp>
    </p:spTree>
    <p:extLst>
      <p:ext uri="{BB962C8B-B14F-4D97-AF65-F5344CB8AC3E}">
        <p14:creationId xmlns:p14="http://schemas.microsoft.com/office/powerpoint/2010/main" val="258328842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D6A3139-2DA5-9242-A433-1EB8C7B8D007}"/>
              </a:ext>
            </a:extLst>
          </p:cNvPr>
          <p:cNvPicPr>
            <a:picLocks noGrp="1" noChangeAspect="1"/>
          </p:cNvPicPr>
          <p:nvPr>
            <p:ph idx="1"/>
          </p:nvPr>
        </p:nvPicPr>
        <p:blipFill rotWithShape="1">
          <a:blip r:embed="rId2"/>
          <a:srcRect r="4000"/>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78664-473D-6C40-A201-87A154CCE3E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100" cap="all" spc="-100" dirty="0">
                <a:solidFill>
                  <a:schemeClr val="tx1"/>
                </a:solidFill>
              </a:rPr>
              <a:t>First Communions &amp; Confirmations</a:t>
            </a:r>
          </a:p>
        </p:txBody>
      </p:sp>
    </p:spTree>
    <p:extLst>
      <p:ext uri="{BB962C8B-B14F-4D97-AF65-F5344CB8AC3E}">
        <p14:creationId xmlns:p14="http://schemas.microsoft.com/office/powerpoint/2010/main" val="321671635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989AE8E-6B0A-0542-8926-3062DCCEF6F8}"/>
              </a:ext>
            </a:extLst>
          </p:cNvPr>
          <p:cNvPicPr>
            <a:picLocks noGrp="1" noChangeAspect="1"/>
          </p:cNvPicPr>
          <p:nvPr>
            <p:ph idx="1"/>
          </p:nvPr>
        </p:nvPicPr>
        <p:blipFill rotWithShape="1">
          <a:blip r:embed="rId2"/>
          <a:srcRect r="10221" b="-1"/>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21948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E09F-7863-7043-ACB9-326D242659CF}"/>
              </a:ext>
            </a:extLst>
          </p:cNvPr>
          <p:cNvSpPr>
            <a:spLocks noGrp="1"/>
          </p:cNvSpPr>
          <p:nvPr>
            <p:ph type="title"/>
          </p:nvPr>
        </p:nvSpPr>
        <p:spPr>
          <a:xfrm>
            <a:off x="1066800" y="642594"/>
            <a:ext cx="6348126" cy="1371600"/>
          </a:xfrm>
        </p:spPr>
        <p:txBody>
          <a:bodyPr>
            <a:normAutofit/>
          </a:bodyPr>
          <a:lstStyle/>
          <a:p>
            <a:r>
              <a:rPr lang="en-US" sz="2400" dirty="0"/>
              <a:t>Another 50 year Missionary Giant </a:t>
            </a:r>
            <a:br>
              <a:rPr lang="en-US" sz="2400" dirty="0"/>
            </a:br>
            <a:r>
              <a:rPr lang="en-US" sz="2400" dirty="0"/>
              <a:t>opening a new school</a:t>
            </a:r>
          </a:p>
        </p:txBody>
      </p:sp>
      <p:pic>
        <p:nvPicPr>
          <p:cNvPr id="4" name="Content Placeholder 3">
            <a:extLst>
              <a:ext uri="{FF2B5EF4-FFF2-40B4-BE49-F238E27FC236}">
                <a16:creationId xmlns:a16="http://schemas.microsoft.com/office/drawing/2014/main" id="{64B8C198-CF71-9F44-96D7-216BF4D88E04}"/>
              </a:ext>
            </a:extLst>
          </p:cNvPr>
          <p:cNvPicPr>
            <a:picLocks noGrp="1" noChangeAspect="1"/>
          </p:cNvPicPr>
          <p:nvPr>
            <p:ph idx="1"/>
          </p:nvPr>
        </p:nvPicPr>
        <p:blipFill>
          <a:blip r:embed="rId2"/>
          <a:stretch>
            <a:fillRect/>
          </a:stretch>
        </p:blipFill>
        <p:spPr>
          <a:xfrm>
            <a:off x="7924801" y="827973"/>
            <a:ext cx="3461498" cy="5392806"/>
          </a:xfrm>
          <a:prstGeom prst="rect">
            <a:avLst/>
          </a:prstGeom>
        </p:spPr>
      </p:pic>
      <p:pic>
        <p:nvPicPr>
          <p:cNvPr id="6" name="Picture 5">
            <a:extLst>
              <a:ext uri="{FF2B5EF4-FFF2-40B4-BE49-F238E27FC236}">
                <a16:creationId xmlns:a16="http://schemas.microsoft.com/office/drawing/2014/main" id="{234500FA-02FA-8D4D-B3A1-88107A0EEC03}"/>
              </a:ext>
            </a:extLst>
          </p:cNvPr>
          <p:cNvPicPr>
            <a:picLocks noChangeAspect="1"/>
          </p:cNvPicPr>
          <p:nvPr/>
        </p:nvPicPr>
        <p:blipFill>
          <a:blip r:embed="rId3"/>
          <a:stretch>
            <a:fillRect/>
          </a:stretch>
        </p:blipFill>
        <p:spPr>
          <a:xfrm>
            <a:off x="805702" y="2014194"/>
            <a:ext cx="6609224" cy="4201212"/>
          </a:xfrm>
          <a:prstGeom prst="rect">
            <a:avLst/>
          </a:prstGeom>
        </p:spPr>
      </p:pic>
    </p:spTree>
    <p:extLst>
      <p:ext uri="{BB962C8B-B14F-4D97-AF65-F5344CB8AC3E}">
        <p14:creationId xmlns:p14="http://schemas.microsoft.com/office/powerpoint/2010/main" val="283582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8" name="Rectangle 37">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1" name="Straight Connector 40">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6CEE86B-5A12-7E42-BAA6-ACC8A18C1546}"/>
              </a:ext>
            </a:extLst>
          </p:cNvPr>
          <p:cNvPicPr>
            <a:picLocks noGrp="1" noChangeAspect="1"/>
          </p:cNvPicPr>
          <p:nvPr>
            <p:ph idx="1"/>
          </p:nvPr>
        </p:nvPicPr>
        <p:blipFill rotWithShape="1">
          <a:blip r:embed="rId2"/>
          <a:srcRect l="9404" r="1107" b="-2"/>
          <a:stretch/>
        </p:blipFill>
        <p:spPr>
          <a:xfrm>
            <a:off x="889404" y="643467"/>
            <a:ext cx="4638923" cy="3447288"/>
          </a:xfrm>
          <a:prstGeom prst="rect">
            <a:avLst/>
          </a:prstGeom>
        </p:spPr>
      </p:pic>
      <p:pic>
        <p:nvPicPr>
          <p:cNvPr id="5" name="Picture 4">
            <a:extLst>
              <a:ext uri="{FF2B5EF4-FFF2-40B4-BE49-F238E27FC236}">
                <a16:creationId xmlns:a16="http://schemas.microsoft.com/office/drawing/2014/main" id="{551D95E0-9141-4749-B823-B82FD5AD2029}"/>
              </a:ext>
            </a:extLst>
          </p:cNvPr>
          <p:cNvPicPr>
            <a:picLocks noChangeAspect="1"/>
          </p:cNvPicPr>
          <p:nvPr/>
        </p:nvPicPr>
        <p:blipFill rotWithShape="1">
          <a:blip r:embed="rId3"/>
          <a:srcRect l="12531" r="-2" b="-2"/>
          <a:stretch/>
        </p:blipFill>
        <p:spPr>
          <a:xfrm>
            <a:off x="6664477" y="644075"/>
            <a:ext cx="4637312" cy="3446072"/>
          </a:xfrm>
          <a:prstGeom prst="rect">
            <a:avLst/>
          </a:prstGeom>
        </p:spPr>
      </p:pic>
      <p:sp>
        <p:nvSpPr>
          <p:cNvPr id="47" name="Rectangle 46">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51" name="Rectangle 5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E0755FA-36EA-FC45-9C01-6FAFDAB200B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Extreme Poverty</a:t>
            </a:r>
            <a:br>
              <a:rPr lang="en-US" sz="3100" cap="all" spc="-100">
                <a:solidFill>
                  <a:schemeClr val="tx1"/>
                </a:solidFill>
              </a:rPr>
            </a:br>
            <a:endParaRPr lang="en-US" sz="3100" cap="all" spc="-100">
              <a:solidFill>
                <a:schemeClr val="tx1"/>
              </a:solidFill>
            </a:endParaRPr>
          </a:p>
        </p:txBody>
      </p:sp>
      <p:cxnSp>
        <p:nvCxnSpPr>
          <p:cNvPr id="53" name="Straight Connector 52">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23931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1" name="Straight Connector 20">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33D5BAA1-2B33-47F3-9A58-FA17DAA8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8378640-B8F4-604B-A24B-63ADDB92BE46}"/>
              </a:ext>
            </a:extLst>
          </p:cNvPr>
          <p:cNvPicPr>
            <a:picLocks noGrp="1" noChangeAspect="1"/>
          </p:cNvPicPr>
          <p:nvPr>
            <p:ph idx="1"/>
          </p:nvPr>
        </p:nvPicPr>
        <p:blipFill>
          <a:blip r:embed="rId2"/>
          <a:stretch>
            <a:fillRect/>
          </a:stretch>
        </p:blipFill>
        <p:spPr>
          <a:xfrm>
            <a:off x="1344610" y="1301435"/>
            <a:ext cx="2962656" cy="1992386"/>
          </a:xfrm>
          <a:prstGeom prst="rect">
            <a:avLst/>
          </a:prstGeom>
        </p:spPr>
      </p:pic>
      <p:pic>
        <p:nvPicPr>
          <p:cNvPr id="5" name="Picture 4">
            <a:extLst>
              <a:ext uri="{FF2B5EF4-FFF2-40B4-BE49-F238E27FC236}">
                <a16:creationId xmlns:a16="http://schemas.microsoft.com/office/drawing/2014/main" id="{0A91C834-D254-A045-9C96-046EAF3532AB}"/>
              </a:ext>
            </a:extLst>
          </p:cNvPr>
          <p:cNvPicPr>
            <a:picLocks noChangeAspect="1"/>
          </p:cNvPicPr>
          <p:nvPr/>
        </p:nvPicPr>
        <p:blipFill>
          <a:blip r:embed="rId3"/>
          <a:stretch>
            <a:fillRect/>
          </a:stretch>
        </p:blipFill>
        <p:spPr>
          <a:xfrm>
            <a:off x="5298526" y="867183"/>
            <a:ext cx="1594947" cy="2860892"/>
          </a:xfrm>
          <a:prstGeom prst="rect">
            <a:avLst/>
          </a:prstGeom>
        </p:spPr>
      </p:pic>
      <p:pic>
        <p:nvPicPr>
          <p:cNvPr id="7" name="Picture 6">
            <a:extLst>
              <a:ext uri="{FF2B5EF4-FFF2-40B4-BE49-F238E27FC236}">
                <a16:creationId xmlns:a16="http://schemas.microsoft.com/office/drawing/2014/main" id="{534EB341-B4EF-0F4D-9877-DAC705010FDF}"/>
              </a:ext>
            </a:extLst>
          </p:cNvPr>
          <p:cNvPicPr>
            <a:picLocks noChangeAspect="1"/>
          </p:cNvPicPr>
          <p:nvPr/>
        </p:nvPicPr>
        <p:blipFill>
          <a:blip r:embed="rId4"/>
          <a:stretch>
            <a:fillRect/>
          </a:stretch>
        </p:blipFill>
        <p:spPr>
          <a:xfrm>
            <a:off x="7964872" y="867183"/>
            <a:ext cx="2825130" cy="2860892"/>
          </a:xfrm>
          <a:prstGeom prst="rect">
            <a:avLst/>
          </a:prstGeom>
        </p:spPr>
      </p:pic>
      <p:sp>
        <p:nvSpPr>
          <p:cNvPr id="27" name="Rectangle 26">
            <a:extLst>
              <a:ext uri="{FF2B5EF4-FFF2-40B4-BE49-F238E27FC236}">
                <a16:creationId xmlns:a16="http://schemas.microsoft.com/office/drawing/2014/main" id="{F5BEE369-59AC-4F4F-83CE-10D135873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3144433-CB6C-4E43-9F44-C4A2E296D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45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E6C0429-1810-44FD-8AB8-3C33BE23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95257"/>
            <a:ext cx="11281609" cy="1915888"/>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3" name="Rectangle 32">
            <a:extLst>
              <a:ext uri="{FF2B5EF4-FFF2-40B4-BE49-F238E27FC236}">
                <a16:creationId xmlns:a16="http://schemas.microsoft.com/office/drawing/2014/main" id="{75F1A464-9F32-4743-BC26-556BA7CFC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747657"/>
            <a:ext cx="10954512" cy="159872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C5CF490E-9571-B04A-9B4B-0325484BB54A}"/>
              </a:ext>
            </a:extLst>
          </p:cNvPr>
          <p:cNvSpPr>
            <a:spLocks noGrp="1"/>
          </p:cNvSpPr>
          <p:nvPr>
            <p:ph type="title"/>
          </p:nvPr>
        </p:nvSpPr>
        <p:spPr>
          <a:xfrm>
            <a:off x="801946" y="4921830"/>
            <a:ext cx="10603150" cy="831013"/>
          </a:xfrm>
        </p:spPr>
        <p:txBody>
          <a:bodyPr vert="horz" lIns="91440" tIns="45720" rIns="91440" bIns="45720" rtlCol="0" anchor="b">
            <a:normAutofit/>
          </a:bodyPr>
          <a:lstStyle/>
          <a:p>
            <a:pPr algn="ctr">
              <a:lnSpc>
                <a:spcPct val="83000"/>
              </a:lnSpc>
            </a:pPr>
            <a:r>
              <a:rPr lang="en-US" sz="5400" cap="all" spc="-100" dirty="0"/>
              <a:t>Joy</a:t>
            </a:r>
          </a:p>
        </p:txBody>
      </p:sp>
    </p:spTree>
    <p:extLst>
      <p:ext uri="{BB962C8B-B14F-4D97-AF65-F5344CB8AC3E}">
        <p14:creationId xmlns:p14="http://schemas.microsoft.com/office/powerpoint/2010/main" val="50818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483381D-6990-564F-A365-318060F7E675}"/>
              </a:ext>
            </a:extLst>
          </p:cNvPr>
          <p:cNvPicPr>
            <a:picLocks noGrp="1" noChangeAspect="1"/>
          </p:cNvPicPr>
          <p:nvPr>
            <p:ph idx="1"/>
          </p:nvPr>
        </p:nvPicPr>
        <p:blipFill rotWithShape="1">
          <a:blip r:embed="rId2"/>
          <a:srcRect l="6767" r="12828" b="-1"/>
          <a:stretch/>
        </p:blipFill>
        <p:spPr>
          <a:xfrm>
            <a:off x="3044431" y="147218"/>
            <a:ext cx="6095997"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42DD596-7D4B-E845-8B28-643AFE126E9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David Vs Goliath</a:t>
            </a:r>
          </a:p>
        </p:txBody>
      </p:sp>
    </p:spTree>
    <p:extLst>
      <p:ext uri="{BB962C8B-B14F-4D97-AF65-F5344CB8AC3E}">
        <p14:creationId xmlns:p14="http://schemas.microsoft.com/office/powerpoint/2010/main" val="428381742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D2BF-DF1B-F14D-AECF-7EF9889E49A2}"/>
              </a:ext>
            </a:extLst>
          </p:cNvPr>
          <p:cNvSpPr>
            <a:spLocks noGrp="1"/>
          </p:cNvSpPr>
          <p:nvPr>
            <p:ph type="title"/>
          </p:nvPr>
        </p:nvSpPr>
        <p:spPr/>
        <p:txBody>
          <a:bodyPr>
            <a:normAutofit/>
          </a:bodyPr>
          <a:lstStyle/>
          <a:p>
            <a:r>
              <a:rPr lang="en-US" sz="2400" dirty="0"/>
              <a:t>Donate Today</a:t>
            </a:r>
          </a:p>
        </p:txBody>
      </p:sp>
      <p:sp>
        <p:nvSpPr>
          <p:cNvPr id="3" name="Content Placeholder 2">
            <a:extLst>
              <a:ext uri="{FF2B5EF4-FFF2-40B4-BE49-F238E27FC236}">
                <a16:creationId xmlns:a16="http://schemas.microsoft.com/office/drawing/2014/main" id="{16423261-EA7B-DB4E-B261-66AADE18489E}"/>
              </a:ext>
            </a:extLst>
          </p:cNvPr>
          <p:cNvSpPr>
            <a:spLocks noGrp="1"/>
          </p:cNvSpPr>
          <p:nvPr>
            <p:ph idx="1"/>
          </p:nvPr>
        </p:nvSpPr>
        <p:spPr>
          <a:xfrm>
            <a:off x="1066800" y="1692876"/>
            <a:ext cx="10058400" cy="4259868"/>
          </a:xfrm>
        </p:spPr>
        <p:txBody>
          <a:bodyPr numCol="2">
            <a:normAutofit lnSpcReduction="10000"/>
          </a:bodyPr>
          <a:lstStyle/>
          <a:p>
            <a:pPr marL="0" indent="0" fontAlgn="base">
              <a:buNone/>
            </a:pPr>
            <a:r>
              <a:rPr lang="en-US" b="1" dirty="0"/>
              <a:t>Become a Friend</a:t>
            </a:r>
          </a:p>
          <a:p>
            <a:pPr fontAlgn="base"/>
            <a:r>
              <a:rPr lang="en-US" dirty="0"/>
              <a:t>If you are interested in receiving our monthly newsletter, you may download the current issue of friends on our </a:t>
            </a:r>
            <a:r>
              <a:rPr lang="en-US" dirty="0">
                <a:hlinkClick r:id="rId2"/>
              </a:rPr>
              <a:t>friends newsletter page</a:t>
            </a:r>
            <a:r>
              <a:rPr lang="en-US" dirty="0"/>
              <a:t>, or you can </a:t>
            </a:r>
            <a:r>
              <a:rPr lang="en-US" dirty="0">
                <a:hlinkClick r:id="rId2"/>
              </a:rPr>
              <a:t>subscribe</a:t>
            </a:r>
            <a:r>
              <a:rPr lang="en-US" dirty="0"/>
              <a:t> to receive it by mail.</a:t>
            </a:r>
            <a:br>
              <a:rPr lang="en-US" dirty="0"/>
            </a:br>
            <a:endParaRPr lang="en-US" dirty="0"/>
          </a:p>
          <a:p>
            <a:pPr fontAlgn="base"/>
            <a:r>
              <a:rPr lang="en-US" b="1" dirty="0"/>
              <a:t>Donate today</a:t>
            </a:r>
          </a:p>
          <a:p>
            <a:pPr fontAlgn="base"/>
            <a:r>
              <a:rPr lang="en-US" dirty="0"/>
              <a:t>By donating either online or by mail with a check, you can make a difference in the lives of those we serve </a:t>
            </a:r>
            <a:r>
              <a:rPr lang="en-US"/>
              <a:t>today!</a:t>
            </a:r>
            <a:endParaRPr lang="en-US" dirty="0"/>
          </a:p>
          <a:p>
            <a:pPr fontAlgn="base"/>
            <a:r>
              <a:rPr lang="en-US" dirty="0"/>
              <a:t>When </a:t>
            </a:r>
            <a:r>
              <a:rPr lang="en-US" u="sng" dirty="0"/>
              <a:t>mailing donations</a:t>
            </a:r>
            <a:r>
              <a:rPr lang="en-US" dirty="0"/>
              <a:t>, please make out the check to </a:t>
            </a:r>
            <a:r>
              <a:rPr lang="en-US" b="1" dirty="0"/>
              <a:t>The Society of St. James </a:t>
            </a:r>
            <a:r>
              <a:rPr lang="en-US" dirty="0"/>
              <a:t>or </a:t>
            </a:r>
            <a:r>
              <a:rPr lang="en-US" b="1" dirty="0"/>
              <a:t>The Missionary Society of St. James the Apostle.</a:t>
            </a:r>
            <a:endParaRPr lang="en-US" dirty="0"/>
          </a:p>
          <a:p>
            <a:pPr fontAlgn="base"/>
            <a:r>
              <a:rPr lang="en-US" b="1" dirty="0"/>
              <a:t>By mail: </a:t>
            </a:r>
            <a:r>
              <a:rPr lang="en-US" dirty="0"/>
              <a:t>The Missionary Society of St. James the Apostle</a:t>
            </a:r>
          </a:p>
          <a:p>
            <a:pPr fontAlgn="base"/>
            <a:r>
              <a:rPr lang="en-US" dirty="0"/>
              <a:t>24 Clark St., Boston, MA 02109, </a:t>
            </a:r>
            <a:r>
              <a:rPr lang="en-US" i="1" dirty="0"/>
              <a:t>ATTN: Sharon</a:t>
            </a:r>
            <a:endParaRPr lang="en-US" dirty="0"/>
          </a:p>
          <a:p>
            <a:pPr fontAlgn="base"/>
            <a:endParaRPr lang="en-US" dirty="0"/>
          </a:p>
          <a:p>
            <a:pPr fontAlgn="base"/>
            <a:r>
              <a:rPr lang="en-US" dirty="0"/>
              <a:t>If donating in honor or in memory of an individual, please include this in the memo section of the check, or in the comments section online.</a:t>
            </a:r>
          </a:p>
          <a:p>
            <a:pPr fontAlgn="base"/>
            <a:r>
              <a:rPr lang="en-US" dirty="0"/>
              <a:t>If your donation is for a specific cause, priest, or fund, please indicate so in the memo section of the check and/or with a note indicating who and what your donation is for. If online, do so in the comments section.</a:t>
            </a:r>
          </a:p>
          <a:p>
            <a:pPr fontAlgn="base"/>
            <a:r>
              <a:rPr lang="en-US" dirty="0"/>
              <a:t>​</a:t>
            </a:r>
          </a:p>
          <a:p>
            <a:pPr fontAlgn="base"/>
            <a:r>
              <a:rPr lang="en-US" dirty="0"/>
              <a:t>*</a:t>
            </a:r>
            <a:r>
              <a:rPr lang="en-US" b="1" dirty="0"/>
              <a:t>Note: </a:t>
            </a:r>
            <a:r>
              <a:rPr lang="en-US" dirty="0"/>
              <a:t>Please ensure your check is signed, dated, made out correctly, otherwise it will be returned to the donor, as the bank will not accept it for deposit.</a:t>
            </a:r>
          </a:p>
          <a:p>
            <a:r>
              <a:rPr lang="en-US" dirty="0">
                <a:hlinkClick r:id="rId3"/>
              </a:rPr>
              <a:t>https://</a:t>
            </a:r>
            <a:r>
              <a:rPr lang="en-US" dirty="0" err="1">
                <a:hlinkClick r:id="rId3"/>
              </a:rPr>
              <a:t>www.socstjames.com</a:t>
            </a:r>
            <a:r>
              <a:rPr lang="en-US" dirty="0">
                <a:hlinkClick r:id="rId3"/>
              </a:rPr>
              <a:t>/donate-today</a:t>
            </a:r>
            <a:endParaRPr lang="en-US" dirty="0"/>
          </a:p>
        </p:txBody>
      </p:sp>
    </p:spTree>
    <p:extLst>
      <p:ext uri="{BB962C8B-B14F-4D97-AF65-F5344CB8AC3E}">
        <p14:creationId xmlns:p14="http://schemas.microsoft.com/office/powerpoint/2010/main" val="191867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D7B8A97-A55C-4B63-9224-277C84F4B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FECAB5-BBC9-1E46-B681-495E9E604FC2}"/>
              </a:ext>
            </a:extLst>
          </p:cNvPr>
          <p:cNvPicPr>
            <a:picLocks noChangeAspect="1"/>
          </p:cNvPicPr>
          <p:nvPr/>
        </p:nvPicPr>
        <p:blipFill rotWithShape="1">
          <a:blip r:embed="rId2"/>
          <a:srcRect l="15866" r="22613" b="-3"/>
          <a:stretch/>
        </p:blipFill>
        <p:spPr>
          <a:xfrm>
            <a:off x="233261" y="233264"/>
            <a:ext cx="3324388" cy="3755625"/>
          </a:xfrm>
          <a:prstGeom prst="rect">
            <a:avLst/>
          </a:prstGeom>
        </p:spPr>
      </p:pic>
      <p:sp>
        <p:nvSpPr>
          <p:cNvPr id="28" name="Rectangle 27">
            <a:extLst>
              <a:ext uri="{FF2B5EF4-FFF2-40B4-BE49-F238E27FC236}">
                <a16:creationId xmlns:a16="http://schemas.microsoft.com/office/drawing/2014/main" id="{64E8C82B-29EE-43B6-90D9-4C3463486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solidFill>
            <a:srgbClr val="32345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E2D67D-01A2-4277-8EA0-1560E7E95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rgbClr val="32345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887F75-768D-C14B-A0E1-87BC2DE7264D}"/>
              </a:ext>
            </a:extLst>
          </p:cNvPr>
          <p:cNvPicPr>
            <a:picLocks noChangeAspect="1"/>
          </p:cNvPicPr>
          <p:nvPr/>
        </p:nvPicPr>
        <p:blipFill rotWithShape="1">
          <a:blip r:embed="rId3"/>
          <a:srcRect t="8137" r="2" b="14393"/>
          <a:stretch/>
        </p:blipFill>
        <p:spPr>
          <a:xfrm>
            <a:off x="3692246" y="2874858"/>
            <a:ext cx="2722671" cy="3749878"/>
          </a:xfrm>
          <a:prstGeom prst="rect">
            <a:avLst/>
          </a:prstGeom>
        </p:spPr>
      </p:pic>
      <p:sp>
        <p:nvSpPr>
          <p:cNvPr id="32" name="Rectangle 31">
            <a:extLst>
              <a:ext uri="{FF2B5EF4-FFF2-40B4-BE49-F238E27FC236}">
                <a16:creationId xmlns:a16="http://schemas.microsoft.com/office/drawing/2014/main" id="{66A5D548-4865-4D5F-97A6-2D8C1657B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1" y="233264"/>
            <a:ext cx="5362178" cy="6391471"/>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FFB280C-BA0C-49DC-926F-5BB41ADF0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8711" y="374903"/>
            <a:ext cx="5103658" cy="6108192"/>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D03E9527-D03A-5546-9383-7BD26E63A2E3}"/>
              </a:ext>
            </a:extLst>
          </p:cNvPr>
          <p:cNvSpPr>
            <a:spLocks noGrp="1"/>
          </p:cNvSpPr>
          <p:nvPr>
            <p:ph idx="1"/>
          </p:nvPr>
        </p:nvSpPr>
        <p:spPr>
          <a:xfrm>
            <a:off x="7064082" y="531341"/>
            <a:ext cx="4472922" cy="5951754"/>
          </a:xfrm>
        </p:spPr>
        <p:txBody>
          <a:bodyPr numCol="2">
            <a:normAutofit fontScale="25000" lnSpcReduction="20000"/>
          </a:bodyPr>
          <a:lstStyle/>
          <a:p>
            <a:pPr>
              <a:lnSpc>
                <a:spcPct val="100000"/>
              </a:lnSpc>
            </a:pPr>
            <a:r>
              <a:rPr lang="en-US" sz="4800" dirty="0"/>
              <a:t>The Missionary Society of St. James the Apostle</a:t>
            </a:r>
          </a:p>
          <a:p>
            <a:pPr>
              <a:lnSpc>
                <a:spcPct val="100000"/>
              </a:lnSpc>
            </a:pPr>
            <a:r>
              <a:rPr lang="en-US" sz="4800" dirty="0"/>
              <a:t>Through the Years</a:t>
            </a:r>
          </a:p>
          <a:p>
            <a:pPr>
              <a:lnSpc>
                <a:spcPct val="100000"/>
              </a:lnSpc>
            </a:pPr>
            <a:r>
              <a:rPr lang="en-US" sz="4800" dirty="0"/>
              <a:t>1950’s </a:t>
            </a:r>
          </a:p>
          <a:p>
            <a:pPr>
              <a:lnSpc>
                <a:spcPct val="100000"/>
              </a:lnSpc>
            </a:pPr>
            <a:r>
              <a:rPr lang="en-US" sz="4800" dirty="0"/>
              <a:t>April 21, 1957</a:t>
            </a:r>
          </a:p>
          <a:p>
            <a:pPr>
              <a:lnSpc>
                <a:spcPct val="100000"/>
              </a:lnSpc>
            </a:pPr>
            <a:r>
              <a:rPr lang="en-US" sz="4800" dirty="0"/>
              <a:t>Pope Pius XII promulgated Fidei Donum requesting the Church of the first world to share their priest personnel resources with mission countries.</a:t>
            </a:r>
          </a:p>
          <a:p>
            <a:pPr>
              <a:lnSpc>
                <a:spcPct val="100000"/>
              </a:lnSpc>
            </a:pPr>
            <a:r>
              <a:rPr lang="en-US" sz="4800" dirty="0"/>
              <a:t>April 1958</a:t>
            </a:r>
          </a:p>
          <a:p>
            <a:pPr>
              <a:lnSpc>
                <a:spcPct val="100000"/>
              </a:lnSpc>
            </a:pPr>
            <a:r>
              <a:rPr lang="en-US" sz="4800" dirty="0"/>
              <a:t>Pope Pius XII established The Pontifical Commission for Latin America (Cal).</a:t>
            </a:r>
          </a:p>
          <a:p>
            <a:pPr>
              <a:lnSpc>
                <a:spcPct val="100000"/>
              </a:lnSpc>
            </a:pPr>
            <a:r>
              <a:rPr lang="en-US" sz="4800" dirty="0"/>
              <a:t>July 25, 1958</a:t>
            </a:r>
          </a:p>
          <a:p>
            <a:pPr>
              <a:lnSpc>
                <a:spcPct val="100000"/>
              </a:lnSpc>
            </a:pPr>
            <a:r>
              <a:rPr lang="en-US" sz="4800" dirty="0"/>
              <a:t>On the feast day of St. James, Archbishop Richard Cushing announced the establishment of the Pious Missionary Society of St. James the Apostle.</a:t>
            </a:r>
          </a:p>
          <a:p>
            <a:pPr>
              <a:lnSpc>
                <a:spcPct val="100000"/>
              </a:lnSpc>
            </a:pPr>
            <a:r>
              <a:rPr lang="en-US" sz="4800" dirty="0"/>
              <a:t>October 1958</a:t>
            </a:r>
          </a:p>
          <a:p>
            <a:pPr>
              <a:lnSpc>
                <a:spcPct val="100000"/>
              </a:lnSpc>
            </a:pPr>
            <a:r>
              <a:rPr lang="en-US" sz="4800" dirty="0"/>
              <a:t>Pope John XXIII elected Pope.</a:t>
            </a:r>
          </a:p>
          <a:p>
            <a:pPr>
              <a:lnSpc>
                <a:spcPct val="100000"/>
              </a:lnSpc>
            </a:pPr>
            <a:endParaRPr lang="en-US" sz="4800" dirty="0"/>
          </a:p>
          <a:p>
            <a:pPr>
              <a:lnSpc>
                <a:spcPct val="100000"/>
              </a:lnSpc>
            </a:pPr>
            <a:endParaRPr lang="en-US" sz="4800" dirty="0"/>
          </a:p>
          <a:p>
            <a:pPr>
              <a:lnSpc>
                <a:spcPct val="100000"/>
              </a:lnSpc>
            </a:pPr>
            <a:endParaRPr lang="en-US" sz="4800" dirty="0"/>
          </a:p>
          <a:p>
            <a:pPr>
              <a:lnSpc>
                <a:spcPct val="100000"/>
              </a:lnSpc>
            </a:pPr>
            <a:endParaRPr lang="en-US" sz="4800" dirty="0"/>
          </a:p>
          <a:p>
            <a:pPr marL="0" indent="0">
              <a:lnSpc>
                <a:spcPct val="100000"/>
              </a:lnSpc>
              <a:buNone/>
            </a:pPr>
            <a:r>
              <a:rPr lang="en-US" sz="4800" dirty="0"/>
              <a:t>1958</a:t>
            </a:r>
          </a:p>
          <a:p>
            <a:pPr>
              <a:lnSpc>
                <a:spcPct val="100000"/>
              </a:lnSpc>
            </a:pPr>
            <a:r>
              <a:rPr lang="en-US" sz="4800" dirty="0"/>
              <a:t>Archbishop Richard Cushing received the Cardinal's red hat.</a:t>
            </a:r>
          </a:p>
          <a:p>
            <a:pPr>
              <a:lnSpc>
                <a:spcPct val="100000"/>
              </a:lnSpc>
            </a:pPr>
            <a:r>
              <a:rPr lang="en-US" sz="4800" dirty="0"/>
              <a:t>January 25, 1959</a:t>
            </a:r>
          </a:p>
          <a:p>
            <a:pPr>
              <a:lnSpc>
                <a:spcPct val="100000"/>
              </a:lnSpc>
            </a:pPr>
            <a:r>
              <a:rPr lang="en-US" sz="4800" dirty="0"/>
              <a:t>Pope John XXIII announced the summoning of the second Vatican Council.</a:t>
            </a:r>
          </a:p>
          <a:p>
            <a:pPr>
              <a:lnSpc>
                <a:spcPct val="100000"/>
              </a:lnSpc>
            </a:pPr>
            <a:r>
              <a:rPr lang="en-US" sz="4800" dirty="0"/>
              <a:t>February 22, 1959</a:t>
            </a:r>
          </a:p>
          <a:p>
            <a:pPr>
              <a:lnSpc>
                <a:spcPct val="100000"/>
              </a:lnSpc>
            </a:pPr>
            <a:r>
              <a:rPr lang="en-US" sz="4800" dirty="0"/>
              <a:t>Departure Ceremony held at the Cathedral.</a:t>
            </a:r>
          </a:p>
          <a:p>
            <a:pPr>
              <a:lnSpc>
                <a:spcPct val="100000"/>
              </a:lnSpc>
            </a:pPr>
            <a:r>
              <a:rPr lang="en-US" sz="4800" dirty="0"/>
              <a:t>March 1, 1959</a:t>
            </a:r>
          </a:p>
          <a:p>
            <a:pPr>
              <a:lnSpc>
                <a:spcPct val="100000"/>
              </a:lnSpc>
            </a:pPr>
            <a:r>
              <a:rPr lang="en-US" sz="4800" dirty="0"/>
              <a:t>First advance party of priests Msgr. Edward Sweeney (Director of the Propagation of the Faith and Superior of the Society) Fr. Rudy Masciarelli, and Fr. Robert Supple traveled to Lima, Peru to establish a Center House and liaise with the local Bishops.</a:t>
            </a:r>
          </a:p>
          <a:p>
            <a:pPr>
              <a:lnSpc>
                <a:spcPct val="100000"/>
              </a:lnSpc>
            </a:pPr>
            <a:r>
              <a:rPr lang="en-US" sz="4800" dirty="0"/>
              <a:t>1959</a:t>
            </a:r>
          </a:p>
          <a:p>
            <a:pPr>
              <a:lnSpc>
                <a:spcPct val="100000"/>
              </a:lnSpc>
            </a:pPr>
            <a:r>
              <a:rPr lang="en-US" sz="4800" dirty="0"/>
              <a:t>Fr. Raymond Cowell of the Archdiocese of Chicago joined the advanced party in Lima.</a:t>
            </a:r>
          </a:p>
          <a:p>
            <a:pPr>
              <a:lnSpc>
                <a:spcPct val="100000"/>
              </a:lnSpc>
            </a:pPr>
            <a:endParaRPr lang="en-US" sz="400" dirty="0"/>
          </a:p>
        </p:txBody>
      </p:sp>
    </p:spTree>
    <p:extLst>
      <p:ext uri="{BB962C8B-B14F-4D97-AF65-F5344CB8AC3E}">
        <p14:creationId xmlns:p14="http://schemas.microsoft.com/office/powerpoint/2010/main" val="1999321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4BAD3-8C64-034C-AF0B-98F9313CE4D1}"/>
              </a:ext>
            </a:extLst>
          </p:cNvPr>
          <p:cNvSpPr>
            <a:spLocks noGrp="1"/>
          </p:cNvSpPr>
          <p:nvPr>
            <p:ph idx="1"/>
          </p:nvPr>
        </p:nvSpPr>
        <p:spPr>
          <a:xfrm>
            <a:off x="1066800" y="642551"/>
            <a:ext cx="10058400" cy="5310193"/>
          </a:xfrm>
        </p:spPr>
        <p:txBody>
          <a:bodyPr numCol="2">
            <a:normAutofit/>
          </a:bodyPr>
          <a:lstStyle/>
          <a:p>
            <a:r>
              <a:rPr lang="en-US" dirty="0"/>
              <a:t>March 6, 1959, The remaining ten members left Boston.</a:t>
            </a:r>
          </a:p>
          <a:p>
            <a:r>
              <a:rPr lang="en-US" dirty="0"/>
              <a:t>November 2, 1959. The first meeting of the Pontifical Commission for Latin America with Cardinal Cushing as chairman was held at Georgetown.</a:t>
            </a:r>
          </a:p>
          <a:p>
            <a:r>
              <a:rPr lang="en-US" dirty="0"/>
              <a:t>1959, The Maryknoll Fathers welcomed the new arrivals and escorted them to the Language School in Cochabamba, Bolivia.</a:t>
            </a:r>
          </a:p>
          <a:p>
            <a:r>
              <a:rPr lang="en-US" dirty="0"/>
              <a:t>July 7, 1959, Msgr. Edward Sweeney issued a memorandum, the forerunner of the constitution and the statutes and policies, to each new member.</a:t>
            </a:r>
          </a:p>
          <a:p>
            <a:r>
              <a:rPr lang="en-US" dirty="0"/>
              <a:t>July 26, 1959, Frs. Don Ballou, Jim McDonald and Raymond Cowell began working in the parish of Fatima, Santa Cruz, Bolivia.</a:t>
            </a:r>
          </a:p>
          <a:p>
            <a:r>
              <a:rPr lang="en-US" dirty="0"/>
              <a:t>July 26, 1959, Frs. Bill Pearsall, Joe Martin and Tony </a:t>
            </a:r>
            <a:r>
              <a:rPr lang="en-US" dirty="0" err="1"/>
              <a:t>Vasaturo</a:t>
            </a:r>
            <a:r>
              <a:rPr lang="en-US" dirty="0"/>
              <a:t> began their missions in </a:t>
            </a:r>
            <a:r>
              <a:rPr lang="en-US" dirty="0" err="1"/>
              <a:t>Andahuaylas</a:t>
            </a:r>
            <a:r>
              <a:rPr lang="en-US" dirty="0"/>
              <a:t> and </a:t>
            </a:r>
            <a:r>
              <a:rPr lang="en-US" dirty="0" err="1"/>
              <a:t>Huancarama</a:t>
            </a:r>
            <a:r>
              <a:rPr lang="en-US" dirty="0"/>
              <a:t>, Peru.</a:t>
            </a:r>
          </a:p>
          <a:p>
            <a:r>
              <a:rPr lang="en-US" dirty="0"/>
              <a:t>1960, Cardinal Cushing Papal Legate for the Peruvian Eucharistic Congress. He took the opportunity to break ground for a language school in </a:t>
            </a:r>
            <a:r>
              <a:rPr lang="en-US" dirty="0" err="1"/>
              <a:t>Cineguilla</a:t>
            </a:r>
            <a:r>
              <a:rPr lang="en-US" dirty="0"/>
              <a:t> outside Lima.</a:t>
            </a:r>
          </a:p>
          <a:p>
            <a:r>
              <a:rPr lang="en-US" dirty="0"/>
              <a:t>1960, Fr. Rudolph Masciarelli was appointed as Regional Superior in Peru.</a:t>
            </a:r>
          </a:p>
          <a:p>
            <a:r>
              <a:rPr lang="en-US" dirty="0"/>
              <a:t>October 1960, The Opening of San Ricardo Parish in Lima and the appointment of Fr. John Cross and Brother George Hungerford of the Sons of Mary to take responsibility for the Clinic.</a:t>
            </a:r>
          </a:p>
          <a:p>
            <a:r>
              <a:rPr lang="en-US" dirty="0"/>
              <a:t>1961, By means of a friendship between Archbishop Cushing and Bishop Lucy of the Diocese of Cork, Frs. Michael Crowley, Patrick Leader, and Michael Murphy joined the Society.</a:t>
            </a:r>
          </a:p>
          <a:p>
            <a:endParaRPr lang="en-US" dirty="0"/>
          </a:p>
        </p:txBody>
      </p:sp>
    </p:spTree>
    <p:extLst>
      <p:ext uri="{BB962C8B-B14F-4D97-AF65-F5344CB8AC3E}">
        <p14:creationId xmlns:p14="http://schemas.microsoft.com/office/powerpoint/2010/main" val="291993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7A0E72-4CCC-8047-A28E-D86012E72BD4}"/>
              </a:ext>
            </a:extLst>
          </p:cNvPr>
          <p:cNvPicPr>
            <a:picLocks noChangeAspect="1"/>
          </p:cNvPicPr>
          <p:nvPr/>
        </p:nvPicPr>
        <p:blipFill rotWithShape="1">
          <a:blip r:embed="rId2"/>
          <a:srcRect l="26347" r="8636" b="2"/>
          <a:stretch/>
        </p:blipFill>
        <p:spPr>
          <a:xfrm>
            <a:off x="20" y="10"/>
            <a:ext cx="6392647" cy="6857990"/>
          </a:xfrm>
          <a:prstGeom prst="rect">
            <a:avLst/>
          </a:prstGeom>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4CD345-E84E-AD47-A3D6-B20BF6E2F693}"/>
              </a:ext>
            </a:extLst>
          </p:cNvPr>
          <p:cNvSpPr>
            <a:spLocks noGrp="1"/>
          </p:cNvSpPr>
          <p:nvPr>
            <p:ph idx="1"/>
          </p:nvPr>
        </p:nvSpPr>
        <p:spPr>
          <a:xfrm>
            <a:off x="7064082" y="715617"/>
            <a:ext cx="4472922" cy="5626189"/>
          </a:xfrm>
        </p:spPr>
        <p:txBody>
          <a:bodyPr numCol="2">
            <a:normAutofit fontScale="70000" lnSpcReduction="20000"/>
          </a:bodyPr>
          <a:lstStyle/>
          <a:p>
            <a:pPr>
              <a:lnSpc>
                <a:spcPct val="100000"/>
              </a:lnSpc>
            </a:pPr>
            <a:r>
              <a:rPr lang="en-US" sz="1200" dirty="0"/>
              <a:t>1961, Cardinal Cushing appointed as Papal Legate by Pope John XXIII to the Eucharistic Congress in Santa Cruz, Bolivia.</a:t>
            </a:r>
          </a:p>
          <a:p>
            <a:pPr>
              <a:lnSpc>
                <a:spcPct val="100000"/>
              </a:lnSpc>
            </a:pPr>
            <a:r>
              <a:rPr lang="en-US" sz="1200" dirty="0"/>
              <a:t>196,2, Pope John XXIII inaugurated The Second Vatican Council.</a:t>
            </a:r>
          </a:p>
          <a:p>
            <a:pPr>
              <a:lnSpc>
                <a:spcPct val="100000"/>
              </a:lnSpc>
            </a:pPr>
            <a:r>
              <a:rPr lang="en-US" sz="1200" dirty="0"/>
              <a:t>July 1, 1962, Middle management structures set in place by the Cardinal with Fr. Peter Van </a:t>
            </a:r>
            <a:r>
              <a:rPr lang="en-US" sz="1200" dirty="0" err="1"/>
              <a:t>Tiel</a:t>
            </a:r>
            <a:r>
              <a:rPr lang="en-US" sz="1200" dirty="0"/>
              <a:t> being appointed the local superior in Bolivia and Fr. Eugene Costello for Ecuador.</a:t>
            </a:r>
          </a:p>
          <a:p>
            <a:pPr>
              <a:lnSpc>
                <a:spcPct val="100000"/>
              </a:lnSpc>
            </a:pPr>
            <a:r>
              <a:rPr lang="en-US" sz="1200" dirty="0"/>
              <a:t>February 8, 1963, The First Constitutional Convention of Regional superiors and the Superior General held a meeting in Lima. A new constitution was approved and accepted in May of the same year.</a:t>
            </a:r>
          </a:p>
          <a:p>
            <a:pPr>
              <a:lnSpc>
                <a:spcPct val="100000"/>
              </a:lnSpc>
            </a:pPr>
            <a:r>
              <a:rPr lang="en-US" sz="1200" dirty="0"/>
              <a:t>December 1963, The Constitution on the Liturgy was the first document to be published which spelled many changes not only in the vernacular liturgy but also in the Church itself.</a:t>
            </a:r>
          </a:p>
          <a:p>
            <a:pPr>
              <a:lnSpc>
                <a:spcPct val="100000"/>
              </a:lnSpc>
            </a:pPr>
            <a:r>
              <a:rPr lang="en-US" sz="1200" dirty="0"/>
              <a:t>June 1964, Msgr. Joseph </a:t>
            </a:r>
            <a:r>
              <a:rPr lang="en-US" sz="1200" dirty="0" err="1"/>
              <a:t>Havey</a:t>
            </a:r>
            <a:r>
              <a:rPr lang="en-US" sz="1200" dirty="0"/>
              <a:t> who held the post of National Director of the Propagation of the Faith was appointed to become the new Superior of the Society. Cardinal Cushing said that the constitution “marked a true coming of age of the Society", pointing out that the management of Society affairs was now wholly "the province of the member priests" and that he would hereafter be content to serve as a “permanently on-call advisor." He stated: "My principal role will be as Father Founder.”</a:t>
            </a:r>
          </a:p>
          <a:p>
            <a:pPr>
              <a:lnSpc>
                <a:spcPct val="100000"/>
              </a:lnSpc>
            </a:pPr>
            <a:r>
              <a:rPr lang="en-US" sz="1200" dirty="0"/>
              <a:t>December 1965,vThe Decree on the Churches Missionary Activity (Ad </a:t>
            </a:r>
            <a:r>
              <a:rPr lang="en-US" sz="1200" dirty="0" err="1"/>
              <a:t>Gentes</a:t>
            </a:r>
            <a:r>
              <a:rPr lang="en-US" sz="1200" dirty="0"/>
              <a:t> </a:t>
            </a:r>
            <a:r>
              <a:rPr lang="en-US" sz="1200" dirty="0" err="1"/>
              <a:t>Divinitus</a:t>
            </a:r>
            <a:r>
              <a:rPr lang="en-US" sz="1200" dirty="0"/>
              <a:t>) was published. It referred principally to the evangelization of unbaptized people.</a:t>
            </a:r>
          </a:p>
          <a:p>
            <a:pPr>
              <a:lnSpc>
                <a:spcPct val="100000"/>
              </a:lnSpc>
            </a:pPr>
            <a:r>
              <a:rPr lang="en-US" sz="1200" dirty="0"/>
              <a:t>1967, The publication of the encyclical </a:t>
            </a:r>
            <a:r>
              <a:rPr lang="en-US" sz="1200" dirty="0" err="1"/>
              <a:t>Populorum</a:t>
            </a:r>
            <a:r>
              <a:rPr lang="en-US" sz="1200" dirty="0"/>
              <a:t> </a:t>
            </a:r>
            <a:r>
              <a:rPr lang="en-US" sz="1200" dirty="0" err="1"/>
              <a:t>Progressio</a:t>
            </a:r>
            <a:r>
              <a:rPr lang="en-US" sz="1200" dirty="0"/>
              <a:t> put forward the integral development of every human being as an aspect of evangelization. This led the Society to extend their mission into the fields of health, education and community development.</a:t>
            </a:r>
          </a:p>
          <a:p>
            <a:pPr>
              <a:lnSpc>
                <a:spcPct val="100000"/>
              </a:lnSpc>
            </a:pPr>
            <a:endParaRPr lang="en-US" sz="1200" dirty="0"/>
          </a:p>
          <a:p>
            <a:pPr>
              <a:lnSpc>
                <a:spcPct val="100000"/>
              </a:lnSpc>
            </a:pPr>
            <a:endParaRPr lang="en-US" sz="1200" dirty="0"/>
          </a:p>
          <a:p>
            <a:pPr marL="0" indent="0">
              <a:lnSpc>
                <a:spcPct val="100000"/>
              </a:lnSpc>
              <a:buNone/>
            </a:pPr>
            <a:r>
              <a:rPr lang="en-US" sz="1200" dirty="0"/>
              <a:t> </a:t>
            </a:r>
          </a:p>
          <a:p>
            <a:pPr marL="0" indent="0">
              <a:lnSpc>
                <a:spcPct val="100000"/>
              </a:lnSpc>
              <a:buNone/>
            </a:pPr>
            <a:r>
              <a:rPr lang="en-US" sz="1200" dirty="0"/>
              <a:t>	1967,  Fr. Mulligan operated out of 49 Franklin St. in Boston, also the home of the Propagation of the Faith.</a:t>
            </a:r>
          </a:p>
          <a:p>
            <a:pPr>
              <a:lnSpc>
                <a:spcPct val="100000"/>
              </a:lnSpc>
            </a:pPr>
            <a:r>
              <a:rPr lang="en-US" sz="1200" dirty="0"/>
              <a:t>March 26, 1967, Msgr. </a:t>
            </a:r>
            <a:r>
              <a:rPr lang="en-US" sz="1200" dirty="0" err="1"/>
              <a:t>Havey</a:t>
            </a:r>
            <a:r>
              <a:rPr lang="en-US" sz="1200" dirty="0"/>
              <a:t> tendered his resignation as Superior General, which led to the election of Fr. Paul Mulligan as the first elected Director of the Society, with the approval of his Eminence Cardinal Cushing.</a:t>
            </a:r>
          </a:p>
          <a:p>
            <a:pPr>
              <a:lnSpc>
                <a:spcPct val="100000"/>
              </a:lnSpc>
            </a:pPr>
            <a:r>
              <a:rPr lang="en-US" sz="1200" dirty="0"/>
              <a:t>April 19, 1967,  St. Stephen’s Church became the permanent home of the Society in Boston.</a:t>
            </a:r>
          </a:p>
          <a:p>
            <a:pPr>
              <a:lnSpc>
                <a:spcPct val="100000"/>
              </a:lnSpc>
            </a:pPr>
            <a:r>
              <a:rPr lang="en-US" sz="1200" dirty="0"/>
              <a:t>June 23, 1968, Cardinal Cushing celebrated the tenth anniversary of the Society at St. Stephen’s Church by sending seven new missionaries to the mission fields.</a:t>
            </a:r>
          </a:p>
          <a:p>
            <a:pPr>
              <a:lnSpc>
                <a:spcPct val="100000"/>
              </a:lnSpc>
            </a:pPr>
            <a:r>
              <a:rPr lang="en-US" sz="1200" dirty="0"/>
              <a:t>1969, Fr. Paul Mulligan proposed an updated constitution resulting from position papers written by the members, which took into account the changing face of mission following the Vatican Council and the CELAM documents.</a:t>
            </a:r>
          </a:p>
          <a:p>
            <a:pPr>
              <a:lnSpc>
                <a:spcPct val="100000"/>
              </a:lnSpc>
            </a:pPr>
            <a:r>
              <a:rPr lang="en-US" sz="1200" dirty="0"/>
              <a:t>August 1969, The opening of the Medellin Conference by Pope Paul VI heralded a renewed vision of mission in the evangelization of the territories of the Americas.</a:t>
            </a:r>
          </a:p>
          <a:p>
            <a:pPr>
              <a:lnSpc>
                <a:spcPct val="100000"/>
              </a:lnSpc>
            </a:pPr>
            <a:r>
              <a:rPr lang="en-US" sz="1200" dirty="0"/>
              <a:t>1970, An earthquake struck in Chimbote Peru that killed thousands of people.</a:t>
            </a:r>
          </a:p>
          <a:p>
            <a:pPr>
              <a:lnSpc>
                <a:spcPct val="100000"/>
              </a:lnSpc>
            </a:pPr>
            <a:r>
              <a:rPr lang="en-US" sz="1200" dirty="0"/>
              <a:t>September 8, 1970, The Episcopal ordination of Archbishop Humberto Sousa Medeiros.  November 2, 1970.</a:t>
            </a:r>
          </a:p>
          <a:p>
            <a:pPr>
              <a:lnSpc>
                <a:spcPct val="100000"/>
              </a:lnSpc>
            </a:pPr>
            <a:r>
              <a:rPr lang="en-US" sz="1200" dirty="0"/>
              <a:t>The announcement of the death of Cardinal Cushing.</a:t>
            </a:r>
          </a:p>
          <a:p>
            <a:pPr>
              <a:lnSpc>
                <a:spcPct val="100000"/>
              </a:lnSpc>
            </a:pPr>
            <a:r>
              <a:rPr lang="en-US" sz="1200" dirty="0"/>
              <a:t>1973, Fr. Dennis </a:t>
            </a:r>
            <a:r>
              <a:rPr lang="en-US" sz="1200" dirty="0" err="1"/>
              <a:t>Dever</a:t>
            </a:r>
            <a:r>
              <a:rPr lang="en-US" sz="1200" dirty="0"/>
              <a:t> was elected as Director of The Society.</a:t>
            </a:r>
          </a:p>
          <a:p>
            <a:pPr>
              <a:lnSpc>
                <a:spcPct val="100000"/>
              </a:lnSpc>
            </a:pPr>
            <a:endParaRPr lang="en-US" sz="600" dirty="0"/>
          </a:p>
        </p:txBody>
      </p:sp>
    </p:spTree>
    <p:extLst>
      <p:ext uri="{BB962C8B-B14F-4D97-AF65-F5344CB8AC3E}">
        <p14:creationId xmlns:p14="http://schemas.microsoft.com/office/powerpoint/2010/main" val="273914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251E8-8AA9-044B-9D55-B350F917CBC6}"/>
              </a:ext>
            </a:extLst>
          </p:cNvPr>
          <p:cNvSpPr>
            <a:spLocks noGrp="1"/>
          </p:cNvSpPr>
          <p:nvPr>
            <p:ph idx="1"/>
          </p:nvPr>
        </p:nvSpPr>
        <p:spPr>
          <a:xfrm>
            <a:off x="1066800" y="753762"/>
            <a:ext cx="10058400" cy="5198982"/>
          </a:xfrm>
        </p:spPr>
        <p:txBody>
          <a:bodyPr numCol="2">
            <a:normAutofit fontScale="70000" lnSpcReduction="20000"/>
          </a:bodyPr>
          <a:lstStyle/>
          <a:p>
            <a:r>
              <a:rPr lang="en-US" sz="2200" dirty="0"/>
              <a:t>1987, Pope John Paul II issued the encyclical on social concerns in “Sollicitudo Rei </a:t>
            </a:r>
            <a:r>
              <a:rPr lang="en-US" sz="2200" dirty="0" err="1"/>
              <a:t>Socialis</a:t>
            </a:r>
            <a:r>
              <a:rPr lang="en-US" sz="2200" dirty="0"/>
              <a:t>.” This reflected the widening gap between the wealthier areas of the northern continents in contrast to the struggling southern ones. The message was that progress should be measured in human terms and the evaluation of justice in any social system should be based on its effects on humanity.</a:t>
            </a:r>
          </a:p>
          <a:p>
            <a:r>
              <a:rPr lang="en-US" sz="2200" dirty="0"/>
              <a:t>1988</a:t>
            </a:r>
          </a:p>
          <a:p>
            <a:r>
              <a:rPr lang="en-US" sz="2200" dirty="0"/>
              <a:t>The formulation of a retirement policy was discussed and proposed.</a:t>
            </a:r>
          </a:p>
          <a:p>
            <a:r>
              <a:rPr lang="en-US" sz="2200" dirty="0"/>
              <a:t>1990’s __________________________________________</a:t>
            </a:r>
          </a:p>
          <a:p>
            <a:r>
              <a:rPr lang="en-US" sz="2200" dirty="0"/>
              <a:t>December 7, 1990</a:t>
            </a:r>
          </a:p>
          <a:p>
            <a:r>
              <a:rPr lang="en-US" sz="2200" dirty="0"/>
              <a:t>The encyclical letter </a:t>
            </a:r>
            <a:r>
              <a:rPr lang="en-US" sz="2200" dirty="0" err="1"/>
              <a:t>Redemptoris</a:t>
            </a:r>
            <a:r>
              <a:rPr lang="en-US" sz="2200" dirty="0"/>
              <a:t> </a:t>
            </a:r>
            <a:r>
              <a:rPr lang="en-US" sz="2200" dirty="0" err="1"/>
              <a:t>Missio</a:t>
            </a:r>
            <a:r>
              <a:rPr lang="en-US" sz="2200" dirty="0"/>
              <a:t> was published. It outlined the discovery of a new world for missionary endeavor employing the concept of “the New Evangelization” for all baptized people which was not envisioned by Ad </a:t>
            </a:r>
            <a:r>
              <a:rPr lang="en-US" sz="2200" dirty="0" err="1"/>
              <a:t>Gentes</a:t>
            </a:r>
            <a:r>
              <a:rPr lang="en-US" sz="2200" dirty="0"/>
              <a:t>. This letter was directed to those who had had some contact with Jesus Christ through the Church, but who had a need for a more complete conversion to live as a disciple of Christ.</a:t>
            </a:r>
          </a:p>
          <a:p>
            <a:pPr marL="0" indent="0">
              <a:buNone/>
            </a:pPr>
            <a:endParaRPr lang="en-US" sz="2200" dirty="0"/>
          </a:p>
          <a:p>
            <a:r>
              <a:rPr lang="en-US" sz="2200" dirty="0"/>
              <a:t>1991</a:t>
            </a:r>
          </a:p>
          <a:p>
            <a:r>
              <a:rPr lang="en-US" sz="2200" dirty="0"/>
              <a:t>Fr. Bill Pearsall was elected as director.</a:t>
            </a:r>
          </a:p>
          <a:p>
            <a:pPr marL="0" indent="0">
              <a:buNone/>
            </a:pPr>
            <a:r>
              <a:rPr lang="en-US" sz="2200" dirty="0"/>
              <a:t>1992</a:t>
            </a:r>
          </a:p>
          <a:p>
            <a:r>
              <a:rPr lang="en-US" sz="2200" dirty="0"/>
              <a:t>The promulgation of the Santo Domingo Document was published, which coincided with the 500th anniversary of the first evangelization of the Americas. It emphasized personal holiness and the value of lay movements. Focus was also given to the importance of culture in the evangelization process.</a:t>
            </a:r>
          </a:p>
          <a:p>
            <a:r>
              <a:rPr lang="en-US" sz="2200" dirty="0"/>
              <a:t>1994</a:t>
            </a:r>
          </a:p>
          <a:p>
            <a:r>
              <a:rPr lang="en-US" sz="2200" dirty="0"/>
              <a:t>Fr. Gabriel Troy was elected as director.</a:t>
            </a:r>
          </a:p>
          <a:p>
            <a:r>
              <a:rPr lang="en-US" sz="2200" dirty="0"/>
              <a:t>1995</a:t>
            </a:r>
          </a:p>
          <a:p>
            <a:r>
              <a:rPr lang="en-US" sz="2200" dirty="0"/>
              <a:t>A sexual conduct policy was drawn up during the Council meeting following the guidelines of the Archdiocese of Boston.</a:t>
            </a:r>
          </a:p>
          <a:p>
            <a:r>
              <a:rPr lang="en-US" sz="2200" dirty="0"/>
              <a:t>1997</a:t>
            </a:r>
          </a:p>
          <a:p>
            <a:r>
              <a:rPr lang="en-US" sz="2200" dirty="0"/>
              <a:t>The revised statutes, book of policies, and book of elections were published.</a:t>
            </a:r>
          </a:p>
          <a:p>
            <a:endParaRPr lang="en-US" dirty="0"/>
          </a:p>
        </p:txBody>
      </p:sp>
    </p:spTree>
    <p:extLst>
      <p:ext uri="{BB962C8B-B14F-4D97-AF65-F5344CB8AC3E}">
        <p14:creationId xmlns:p14="http://schemas.microsoft.com/office/powerpoint/2010/main" val="1054506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E68EE6-C61D-714C-9002-BE101E5E003C}"/>
              </a:ext>
            </a:extLst>
          </p:cNvPr>
          <p:cNvPicPr>
            <a:picLocks noChangeAspect="1"/>
          </p:cNvPicPr>
          <p:nvPr/>
        </p:nvPicPr>
        <p:blipFill rotWithShape="1">
          <a:blip r:embed="rId2"/>
          <a:srcRect t="15110" r="9091" b="11577"/>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AC4DDA-B228-B44B-9364-C7A2B25897CD}"/>
              </a:ext>
            </a:extLst>
          </p:cNvPr>
          <p:cNvSpPr>
            <a:spLocks noGrp="1"/>
          </p:cNvSpPr>
          <p:nvPr>
            <p:ph idx="1"/>
          </p:nvPr>
        </p:nvSpPr>
        <p:spPr>
          <a:xfrm>
            <a:off x="774043" y="786581"/>
            <a:ext cx="4602152" cy="5232405"/>
          </a:xfrm>
        </p:spPr>
        <p:txBody>
          <a:bodyPr numCol="2">
            <a:normAutofit fontScale="85000" lnSpcReduction="10000"/>
          </a:bodyPr>
          <a:lstStyle/>
          <a:p>
            <a:pPr>
              <a:lnSpc>
                <a:spcPct val="100000"/>
              </a:lnSpc>
            </a:pPr>
            <a:r>
              <a:rPr lang="en-US" sz="1200" dirty="0"/>
              <a:t>December 1997</a:t>
            </a:r>
          </a:p>
          <a:p>
            <a:pPr>
              <a:lnSpc>
                <a:spcPct val="100000"/>
              </a:lnSpc>
            </a:pPr>
            <a:r>
              <a:rPr lang="en-US" sz="1200" dirty="0"/>
              <a:t>”The Church in America” document resulted from the findings of the Special Assembly of the Synod of Bishops held at the Vatican.</a:t>
            </a:r>
          </a:p>
          <a:p>
            <a:pPr>
              <a:lnSpc>
                <a:spcPct val="100000"/>
              </a:lnSpc>
            </a:pPr>
            <a:r>
              <a:rPr lang="en-US" sz="1200" dirty="0"/>
              <a:t>2000’s </a:t>
            </a:r>
          </a:p>
          <a:p>
            <a:pPr>
              <a:lnSpc>
                <a:spcPct val="100000"/>
              </a:lnSpc>
            </a:pPr>
            <a:r>
              <a:rPr lang="en-US" sz="1200" dirty="0"/>
              <a:t>Fr. Joe Shields took office as director of the Society.</a:t>
            </a:r>
          </a:p>
          <a:p>
            <a:pPr>
              <a:lnSpc>
                <a:spcPct val="100000"/>
              </a:lnSpc>
            </a:pPr>
            <a:r>
              <a:rPr lang="en-US" sz="1200" dirty="0"/>
              <a:t>2001</a:t>
            </a:r>
          </a:p>
          <a:p>
            <a:pPr>
              <a:lnSpc>
                <a:spcPct val="100000"/>
              </a:lnSpc>
            </a:pPr>
            <a:r>
              <a:rPr lang="en-US" sz="1200" dirty="0"/>
              <a:t>An earthquake struck in Moquegua where Frs. Kevin Hays, Dermot Healy, Danny O’Sullivan and Giovanni </a:t>
            </a:r>
            <a:r>
              <a:rPr lang="en-US" sz="1200" dirty="0" err="1"/>
              <a:t>Battaglini</a:t>
            </a:r>
            <a:r>
              <a:rPr lang="en-US" sz="1200" dirty="0"/>
              <a:t> served. </a:t>
            </a:r>
          </a:p>
          <a:p>
            <a:pPr>
              <a:lnSpc>
                <a:spcPct val="100000"/>
              </a:lnSpc>
            </a:pPr>
            <a:r>
              <a:rPr lang="en-US" sz="1200" dirty="0"/>
              <a:t>The death toll was 102 with 40,000displaced people.</a:t>
            </a:r>
          </a:p>
          <a:p>
            <a:pPr>
              <a:lnSpc>
                <a:spcPct val="100000"/>
              </a:lnSpc>
            </a:pPr>
            <a:r>
              <a:rPr lang="en-US" sz="1200" dirty="0"/>
              <a:t>2001</a:t>
            </a:r>
          </a:p>
          <a:p>
            <a:pPr>
              <a:lnSpc>
                <a:spcPct val="100000"/>
              </a:lnSpc>
            </a:pPr>
            <a:r>
              <a:rPr lang="en-US" sz="1200" dirty="0"/>
              <a:t>Approval for a Center House for Bolivia at the Annual General Meeting (AGM).</a:t>
            </a:r>
          </a:p>
          <a:p>
            <a:pPr>
              <a:lnSpc>
                <a:spcPct val="100000"/>
              </a:lnSpc>
            </a:pPr>
            <a:r>
              <a:rPr lang="en-US" sz="1200" dirty="0"/>
              <a:t>August 2001</a:t>
            </a:r>
          </a:p>
          <a:p>
            <a:pPr>
              <a:lnSpc>
                <a:spcPct val="100000"/>
              </a:lnSpc>
            </a:pPr>
            <a:r>
              <a:rPr lang="en-US" sz="1200" dirty="0"/>
              <a:t>The fatal road accident of Fr. Giovanni </a:t>
            </a:r>
            <a:r>
              <a:rPr lang="en-US" sz="1200" dirty="0" err="1"/>
              <a:t>Battaglini</a:t>
            </a:r>
            <a:r>
              <a:rPr lang="en-US" sz="1200" dirty="0"/>
              <a:t>.</a:t>
            </a:r>
          </a:p>
          <a:p>
            <a:pPr>
              <a:lnSpc>
                <a:spcPct val="100000"/>
              </a:lnSpc>
            </a:pPr>
            <a:r>
              <a:rPr lang="en-US" sz="1200" dirty="0"/>
              <a:t>2003</a:t>
            </a:r>
          </a:p>
          <a:p>
            <a:pPr>
              <a:lnSpc>
                <a:spcPct val="100000"/>
              </a:lnSpc>
            </a:pPr>
            <a:r>
              <a:rPr lang="en-US" sz="1200" dirty="0"/>
              <a:t>Fr. Robert Thomas took up the office of Director at the AGM.</a:t>
            </a:r>
          </a:p>
          <a:p>
            <a:pPr>
              <a:lnSpc>
                <a:spcPct val="100000"/>
              </a:lnSpc>
            </a:pPr>
            <a:endParaRPr lang="en-US" sz="1200" dirty="0"/>
          </a:p>
          <a:p>
            <a:pPr>
              <a:lnSpc>
                <a:spcPct val="100000"/>
              </a:lnSpc>
            </a:pPr>
            <a:endParaRPr lang="en-US" sz="1200" dirty="0"/>
          </a:p>
          <a:p>
            <a:pPr>
              <a:lnSpc>
                <a:spcPct val="100000"/>
              </a:lnSpc>
            </a:pPr>
            <a:endParaRPr lang="en-US" sz="1200" dirty="0"/>
          </a:p>
          <a:p>
            <a:pPr>
              <a:lnSpc>
                <a:spcPct val="100000"/>
              </a:lnSpc>
            </a:pPr>
            <a:r>
              <a:rPr lang="en-US" sz="1200" dirty="0"/>
              <a:t>2004</a:t>
            </a:r>
          </a:p>
          <a:p>
            <a:pPr>
              <a:lnSpc>
                <a:spcPct val="100000"/>
              </a:lnSpc>
            </a:pPr>
            <a:r>
              <a:rPr lang="en-US" sz="1200" dirty="0"/>
              <a:t>The decision was made at the AGM to downsize the Society by not sending any new members to Bolivia.</a:t>
            </a:r>
          </a:p>
          <a:p>
            <a:pPr>
              <a:lnSpc>
                <a:spcPct val="100000"/>
              </a:lnSpc>
            </a:pPr>
            <a:r>
              <a:rPr lang="en-US" sz="1200" dirty="0"/>
              <a:t>2006</a:t>
            </a:r>
          </a:p>
          <a:p>
            <a:pPr>
              <a:lnSpc>
                <a:spcPct val="100000"/>
              </a:lnSpc>
            </a:pPr>
            <a:r>
              <a:rPr lang="en-US" sz="1200" dirty="0"/>
              <a:t>Msgr. Finbarr O'Leary was elected to become the director beginning in January.</a:t>
            </a:r>
          </a:p>
          <a:p>
            <a:pPr>
              <a:lnSpc>
                <a:spcPct val="100000"/>
              </a:lnSpc>
            </a:pPr>
            <a:r>
              <a:rPr lang="en-US" sz="1200" dirty="0"/>
              <a:t>2006</a:t>
            </a:r>
          </a:p>
          <a:p>
            <a:pPr>
              <a:lnSpc>
                <a:spcPct val="100000"/>
              </a:lnSpc>
            </a:pPr>
            <a:r>
              <a:rPr lang="en-US" sz="1200" dirty="0"/>
              <a:t>The decision was made at the AGM to sell the Center House in Santa Cruz, Bolivia.</a:t>
            </a:r>
          </a:p>
          <a:p>
            <a:pPr>
              <a:lnSpc>
                <a:spcPct val="100000"/>
              </a:lnSpc>
            </a:pPr>
            <a:r>
              <a:rPr lang="en-US" sz="1200" dirty="0"/>
              <a:t>2007</a:t>
            </a:r>
          </a:p>
          <a:p>
            <a:pPr>
              <a:lnSpc>
                <a:spcPct val="100000"/>
              </a:lnSpc>
            </a:pPr>
            <a:r>
              <a:rPr lang="en-US" sz="1200" dirty="0"/>
              <a:t>Public Relations contacts were set up with the Pilot and Boston Catholic Television in preparation for the Jubilee Year.</a:t>
            </a:r>
          </a:p>
          <a:p>
            <a:pPr>
              <a:lnSpc>
                <a:spcPct val="100000"/>
              </a:lnSpc>
            </a:pPr>
            <a:r>
              <a:rPr lang="en-US" sz="1200" dirty="0"/>
              <a:t>May 2007</a:t>
            </a:r>
          </a:p>
          <a:p>
            <a:pPr>
              <a:lnSpc>
                <a:spcPct val="100000"/>
              </a:lnSpc>
            </a:pPr>
            <a:r>
              <a:rPr lang="en-US" sz="1200" dirty="0"/>
              <a:t>The Fifth General Conference of the Bishops of Latin America and the Caribbean was held in Aparecida, Brazil, which embraced the challenge “of working to give a new impulse and vigor to our mission in and for us.”</a:t>
            </a:r>
          </a:p>
          <a:p>
            <a:pPr>
              <a:lnSpc>
                <a:spcPct val="100000"/>
              </a:lnSpc>
            </a:pPr>
            <a:endParaRPr lang="en-US" sz="500" dirty="0"/>
          </a:p>
        </p:txBody>
      </p:sp>
    </p:spTree>
    <p:extLst>
      <p:ext uri="{BB962C8B-B14F-4D97-AF65-F5344CB8AC3E}">
        <p14:creationId xmlns:p14="http://schemas.microsoft.com/office/powerpoint/2010/main" val="5413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005B7-4650-BD49-A1F2-5EEDE117B513}"/>
              </a:ext>
            </a:extLst>
          </p:cNvPr>
          <p:cNvSpPr>
            <a:spLocks noGrp="1"/>
          </p:cNvSpPr>
          <p:nvPr>
            <p:ph idx="1"/>
          </p:nvPr>
        </p:nvSpPr>
        <p:spPr>
          <a:xfrm>
            <a:off x="1066800" y="766119"/>
            <a:ext cx="10058400" cy="5186625"/>
          </a:xfrm>
        </p:spPr>
        <p:txBody>
          <a:bodyPr numCol="2">
            <a:normAutofit/>
          </a:bodyPr>
          <a:lstStyle/>
          <a:p>
            <a:r>
              <a:rPr lang="en-US" dirty="0"/>
              <a:t>January 2008, The Missionary Alliance Group of missionary orders and societies was formed, consisting of orders and societies located throughout the Archdiocese of Boston.</a:t>
            </a:r>
          </a:p>
          <a:p>
            <a:r>
              <a:rPr lang="en-US" dirty="0"/>
              <a:t>January 25, 2008, The Jubilee Celebrations of 2008 began in Lima, Peru. The highlight of the week was the open-air Mass celebrated before a crowd of 3,000.</a:t>
            </a:r>
          </a:p>
          <a:p>
            <a:r>
              <a:rPr lang="en-US" dirty="0"/>
              <a:t>June 2008, The Quito, Ecuador Missionary Assembly of representatives for Latin America to implement the findings of </a:t>
            </a:r>
            <a:r>
              <a:rPr lang="en-US" dirty="0" err="1"/>
              <a:t>Aparacida</a:t>
            </a:r>
            <a:r>
              <a:rPr lang="en-US" dirty="0"/>
              <a:t>.</a:t>
            </a:r>
          </a:p>
          <a:p>
            <a:r>
              <a:rPr lang="en-US" dirty="0"/>
              <a:t>July 25, 2008, The Jubilee Celebrations of 2008 continued in Boston at St. Stephen's Church. Over 60 priests, including members and alumni of the Society, concelebrated the Mass.</a:t>
            </a:r>
          </a:p>
          <a:p>
            <a:r>
              <a:rPr lang="en-US" dirty="0"/>
              <a:t>December 21, 2008, The Celebrations of 2008 came to a close with a Mass at St. Stephen's Church in Boston. Bishop Robert Hennessey, a St. James alumnus, blessed a plaque commemorating 50 years of service. Frs. Vin Daily and Jim O'Rourke, both former members of the Society, celebrated the 50th anniversaries of their priestly ordinations.</a:t>
            </a:r>
          </a:p>
          <a:p>
            <a:r>
              <a:rPr lang="en-US" dirty="0"/>
              <a:t>February 10, 2009, Fr. Kevin Hays took up office of Director at the AGM.</a:t>
            </a:r>
          </a:p>
          <a:p>
            <a:r>
              <a:rPr lang="en-US" dirty="0"/>
              <a:t>February 2012, Fr. David Costello took up office of Director at the AGM.</a:t>
            </a:r>
          </a:p>
          <a:p>
            <a:r>
              <a:rPr lang="en-US" dirty="0"/>
              <a:t>January 2015, Fr. David Costello began his second term as Director of the Society.</a:t>
            </a:r>
          </a:p>
          <a:p>
            <a:r>
              <a:rPr lang="en-US" dirty="0"/>
              <a:t>January 2018, The 60th Anniversary celebrations began at the Center House in Lima, Peru in conjunction with the AGM. This coincided with the Papal visit to Lima and an open air Mass celebrated before a crowd of over 1.5 million people.</a:t>
            </a:r>
          </a:p>
          <a:p>
            <a:r>
              <a:rPr lang="en-US" dirty="0"/>
              <a:t>Fr. David Costello began his third term as Director of the Society at the AGM.</a:t>
            </a:r>
          </a:p>
          <a:p>
            <a:endParaRPr lang="en-US" dirty="0"/>
          </a:p>
        </p:txBody>
      </p:sp>
    </p:spTree>
    <p:extLst>
      <p:ext uri="{BB962C8B-B14F-4D97-AF65-F5344CB8AC3E}">
        <p14:creationId xmlns:p14="http://schemas.microsoft.com/office/powerpoint/2010/main" val="1832803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1232</TotalTime>
  <Words>2450</Words>
  <Application>Microsoft Macintosh PowerPoint</Application>
  <PresentationFormat>Widescreen</PresentationFormat>
  <Paragraphs>157</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Century Schoolbook</vt:lpstr>
      <vt:lpstr>Franklin Gothic Book</vt:lpstr>
      <vt:lpstr>Garamond</vt:lpstr>
      <vt:lpstr>wfont_fe46e3_d6ae71b46c3f4234bf3966a00182691a</vt:lpstr>
      <vt:lpstr>SavonVTI</vt:lpstr>
      <vt:lpstr>World Mission Sunday</vt:lpstr>
      <vt:lpstr>Mission &amp; Vision</vt:lpstr>
      <vt:lpstr>  History </vt:lpstr>
      <vt:lpstr>PowerPoint Presentation</vt:lpstr>
      <vt:lpstr>PowerPoint Presentation</vt:lpstr>
      <vt:lpstr>PowerPoint Presentation</vt:lpstr>
      <vt:lpstr>PowerPoint Presentation</vt:lpstr>
      <vt:lpstr>PowerPoint Presentation</vt:lpstr>
      <vt:lpstr>PowerPoint Presentation</vt:lpstr>
      <vt:lpstr>Machu Picchu, Peru</vt:lpstr>
      <vt:lpstr>PowerPoint Presentation</vt:lpstr>
      <vt:lpstr>Cusco, Peru &amp; The Church of  St. Martin De Porres, Lima</vt:lpstr>
      <vt:lpstr>Outside of Lima</vt:lpstr>
      <vt:lpstr>Building School, Clinics, and Hospitals</vt:lpstr>
      <vt:lpstr>PowerPoint Presentation</vt:lpstr>
      <vt:lpstr>Building homes </vt:lpstr>
      <vt:lpstr>Simple but effective</vt:lpstr>
      <vt:lpstr>Chimbote, Peru Watching the fisherman mending their nets </vt:lpstr>
      <vt:lpstr>Missionaries of Charity, outside of Lima</vt:lpstr>
      <vt:lpstr>Shopping for housing supplies</vt:lpstr>
      <vt:lpstr>Local Home Depot</vt:lpstr>
      <vt:lpstr>Water Taxi &amp; Break from the heat</vt:lpstr>
      <vt:lpstr>Our 6 &amp; 7 year-old tour guides told us  there was nothing to harm us in the water, I eventually saw a crocodile nearby  </vt:lpstr>
      <vt:lpstr>Iquitos, Northern Peru near Columbia The Seminary dates by almost 200 years</vt:lpstr>
      <vt:lpstr>Quito, Ecuador</vt:lpstr>
      <vt:lpstr>Vacation Bible School in Quito</vt:lpstr>
      <vt:lpstr>VBS</vt:lpstr>
      <vt:lpstr>Two 50 plus year Missionary Giants My nickname was Mas Alto y Mas Blanco</vt:lpstr>
      <vt:lpstr>Million Dollar View Quito </vt:lpstr>
      <vt:lpstr>The Mountains of Quito</vt:lpstr>
      <vt:lpstr>First Communions &amp; Confirmations</vt:lpstr>
      <vt:lpstr>PowerPoint Presentation</vt:lpstr>
      <vt:lpstr>Another 50 year Missionary Giant  opening a new school</vt:lpstr>
      <vt:lpstr>Extreme Poverty </vt:lpstr>
      <vt:lpstr>Joy</vt:lpstr>
      <vt:lpstr>David Vs Goliath</vt:lpstr>
      <vt:lpstr>Donate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Mission Sunday</dc:title>
  <dc:creator>Sean Connor</dc:creator>
  <cp:lastModifiedBy>Sean Connor</cp:lastModifiedBy>
  <cp:revision>5</cp:revision>
  <dcterms:created xsi:type="dcterms:W3CDTF">2021-10-29T20:44:53Z</dcterms:created>
  <dcterms:modified xsi:type="dcterms:W3CDTF">2021-10-30T18:54:10Z</dcterms:modified>
</cp:coreProperties>
</file>