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80" r:id="rId2"/>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69C1724-A44E-8449-941B-9175F17F856E}" v="1" dt="2020-12-19T18:18:11.77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7994"/>
    <p:restoredTop sz="96327"/>
  </p:normalViewPr>
  <p:slideViewPr>
    <p:cSldViewPr snapToGrid="0" snapToObjects="1">
      <p:cViewPr varScale="1">
        <p:scale>
          <a:sx n="90" d="100"/>
          <a:sy n="90" d="100"/>
        </p:scale>
        <p:origin x="208" y="28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12/19/20</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12/19/20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12/19/20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12/19/20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12/19/20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12/19/20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12/19/20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12/19/20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12/19/20</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12/19/20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12/19/20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12/19/20</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aleteia.org/2020/11/14/the-one-thing-every-pregnant-mom-should-know/" TargetMode="External"/><Relationship Id="rId2" Type="http://schemas.openxmlformats.org/officeDocument/2006/relationships/image" Target="../media/image9.tif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17.jpg"/></Relationships>
</file>

<file path=ppt/slides/_rels/slide23.xml.rels><?xml version="1.0" encoding="UTF-8" standalone="yes"?>
<Relationships xmlns="http://schemas.openxmlformats.org/package/2006/relationships"><Relationship Id="rId3" Type="http://schemas.openxmlformats.org/officeDocument/2006/relationships/image" Target="../media/image18.tiff"/><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0.tiff"/><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9E69D-A7D4-1D49-AB9A-F6B9DC3C3526}"/>
              </a:ext>
            </a:extLst>
          </p:cNvPr>
          <p:cNvSpPr>
            <a:spLocks noGrp="1"/>
          </p:cNvSpPr>
          <p:nvPr>
            <p:ph type="title"/>
          </p:nvPr>
        </p:nvSpPr>
        <p:spPr/>
        <p:txBody>
          <a:bodyPr>
            <a:noAutofit/>
          </a:bodyPr>
          <a:lstStyle/>
          <a:p>
            <a:r>
              <a:rPr lang="en-US" sz="4800" dirty="0"/>
              <a:t>December Family Faith </a:t>
            </a:r>
            <a:br>
              <a:rPr lang="en-US" sz="4800" dirty="0"/>
            </a:br>
            <a:br>
              <a:rPr lang="en-US" sz="4800" dirty="0"/>
            </a:br>
            <a:r>
              <a:rPr lang="en-US" sz="4800" dirty="0"/>
              <a:t>                           </a:t>
            </a:r>
            <a:endParaRPr lang="en-US" sz="3600" i="1" dirty="0">
              <a:latin typeface="+mn-lt"/>
            </a:endParaRPr>
          </a:p>
        </p:txBody>
      </p:sp>
      <p:sp>
        <p:nvSpPr>
          <p:cNvPr id="3" name="Content Placeholder 2">
            <a:extLst>
              <a:ext uri="{FF2B5EF4-FFF2-40B4-BE49-F238E27FC236}">
                <a16:creationId xmlns:a16="http://schemas.microsoft.com/office/drawing/2014/main" id="{52EE7637-9915-B146-82E6-8A3FE0861282}"/>
              </a:ext>
            </a:extLst>
          </p:cNvPr>
          <p:cNvSpPr>
            <a:spLocks noGrp="1"/>
          </p:cNvSpPr>
          <p:nvPr>
            <p:ph idx="1"/>
          </p:nvPr>
        </p:nvSpPr>
        <p:spPr>
          <a:xfrm>
            <a:off x="477078" y="2930133"/>
            <a:ext cx="10420559" cy="2238216"/>
          </a:xfrm>
        </p:spPr>
        <p:txBody>
          <a:bodyPr>
            <a:normAutofit fontScale="92500" lnSpcReduction="20000"/>
          </a:bodyPr>
          <a:lstStyle/>
          <a:p>
            <a:pPr marL="0" indent="0">
              <a:buNone/>
            </a:pPr>
            <a:r>
              <a:rPr lang="en-US" sz="4800" dirty="0"/>
              <a:t>Our Lady of Guadalupe &amp; Saint Joseph: helping us understand Christmas</a:t>
            </a:r>
            <a:r>
              <a:rPr lang="en-US" sz="4800"/>
              <a:t>, Motherhood </a:t>
            </a:r>
            <a:r>
              <a:rPr lang="en-US" sz="4800" dirty="0"/>
              <a:t>and the New Year</a:t>
            </a:r>
          </a:p>
        </p:txBody>
      </p:sp>
    </p:spTree>
    <p:extLst>
      <p:ext uri="{BB962C8B-B14F-4D97-AF65-F5344CB8AC3E}">
        <p14:creationId xmlns:p14="http://schemas.microsoft.com/office/powerpoint/2010/main" val="27205651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C17D08F-2133-44A9-B28C-CB29928FA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CC36881-E309-4C41-8B5B-203AADC15F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a:extLst>
              <a:ext uri="{FF2B5EF4-FFF2-40B4-BE49-F238E27FC236}">
                <a16:creationId xmlns:a16="http://schemas.microsoft.com/office/drawing/2014/main" id="{DBAF8F2E-10E1-C84C-95DA-26FAE1653BC8}"/>
              </a:ext>
            </a:extLst>
          </p:cNvPr>
          <p:cNvSpPr>
            <a:spLocks noGrp="1"/>
          </p:cNvSpPr>
          <p:nvPr>
            <p:ph type="ctrTitle"/>
          </p:nvPr>
        </p:nvSpPr>
        <p:spPr>
          <a:xfrm>
            <a:off x="659301" y="1474969"/>
            <a:ext cx="2823919" cy="1868760"/>
          </a:xfrm>
        </p:spPr>
        <p:txBody>
          <a:bodyPr>
            <a:normAutofit/>
          </a:bodyPr>
          <a:lstStyle/>
          <a:p>
            <a:r>
              <a:rPr lang="en-US" sz="3600"/>
              <a:t>Our Lady of</a:t>
            </a:r>
            <a:br>
              <a:rPr lang="en-US" sz="3600"/>
            </a:br>
            <a:r>
              <a:rPr lang="en-US" sz="3600"/>
              <a:t>Guadalupe</a:t>
            </a:r>
          </a:p>
        </p:txBody>
      </p:sp>
      <p:sp>
        <p:nvSpPr>
          <p:cNvPr id="3" name="Subtitle 2">
            <a:extLst>
              <a:ext uri="{FF2B5EF4-FFF2-40B4-BE49-F238E27FC236}">
                <a16:creationId xmlns:a16="http://schemas.microsoft.com/office/drawing/2014/main" id="{827A4B86-6443-E64B-9316-2DBBD069B9BA}"/>
              </a:ext>
            </a:extLst>
          </p:cNvPr>
          <p:cNvSpPr>
            <a:spLocks noGrp="1"/>
          </p:cNvSpPr>
          <p:nvPr>
            <p:ph type="subTitle" idx="1"/>
          </p:nvPr>
        </p:nvSpPr>
        <p:spPr>
          <a:xfrm>
            <a:off x="659302" y="3531204"/>
            <a:ext cx="2823919" cy="1610643"/>
          </a:xfrm>
        </p:spPr>
        <p:txBody>
          <a:bodyPr>
            <a:normAutofit/>
          </a:bodyPr>
          <a:lstStyle/>
          <a:p>
            <a:r>
              <a:rPr lang="en-US" sz="1600"/>
              <a:t>A mother to all mothers</a:t>
            </a:r>
          </a:p>
        </p:txBody>
      </p:sp>
      <p:cxnSp>
        <p:nvCxnSpPr>
          <p:cNvPr id="14" name="Straight Connector 13">
            <a:extLst>
              <a:ext uri="{FF2B5EF4-FFF2-40B4-BE49-F238E27FC236}">
                <a16:creationId xmlns:a16="http://schemas.microsoft.com/office/drawing/2014/main" id="{84F2C6A8-7D46-49EA-860B-0F0B0208436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9301" y="3528543"/>
            <a:ext cx="2823919" cy="0"/>
          </a:xfrm>
          <a:prstGeom prst="line">
            <a:avLst/>
          </a:prstGeom>
          <a:ln w="31750"/>
        </p:spPr>
        <p:style>
          <a:lnRef idx="3">
            <a:schemeClr val="accent1"/>
          </a:lnRef>
          <a:fillRef idx="0">
            <a:schemeClr val="accent1"/>
          </a:fillRef>
          <a:effectRef idx="2">
            <a:schemeClr val="accent1"/>
          </a:effectRef>
          <a:fontRef idx="minor">
            <a:schemeClr val="tx1"/>
          </a:fontRef>
        </p:style>
      </p:cxnSp>
      <p:grpSp>
        <p:nvGrpSpPr>
          <p:cNvPr id="16" name="Group 15">
            <a:extLst>
              <a:ext uri="{FF2B5EF4-FFF2-40B4-BE49-F238E27FC236}">
                <a16:creationId xmlns:a16="http://schemas.microsoft.com/office/drawing/2014/main" id="{AED92372-F778-4E96-9E90-4E63BAF3CAD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979389" y="482171"/>
            <a:ext cx="7560115" cy="5149101"/>
            <a:chOff x="7463258" y="583365"/>
            <a:chExt cx="7560115" cy="5181928"/>
          </a:xfrm>
        </p:grpSpPr>
        <p:sp>
          <p:nvSpPr>
            <p:cNvPr id="17" name="Rectangle 16">
              <a:extLst>
                <a:ext uri="{FF2B5EF4-FFF2-40B4-BE49-F238E27FC236}">
                  <a16:creationId xmlns:a16="http://schemas.microsoft.com/office/drawing/2014/main" id="{EB4EC089-8B60-43F4-9BF5-1F0B0E398E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3258" y="583365"/>
              <a:ext cx="7560115"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C0BAC91-1725-4E5A-92CE-F5A2EB066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76317" y="915807"/>
              <a:ext cx="6928279" cy="4494927"/>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5" name="Picture 4" descr="A picture containing diagram&#10;&#10;Description automatically generated">
            <a:extLst>
              <a:ext uri="{FF2B5EF4-FFF2-40B4-BE49-F238E27FC236}">
                <a16:creationId xmlns:a16="http://schemas.microsoft.com/office/drawing/2014/main" id="{AD22B90E-061A-EE46-9861-D97FC0DE478E}"/>
              </a:ext>
            </a:extLst>
          </p:cNvPr>
          <p:cNvPicPr>
            <a:picLocks noChangeAspect="1"/>
          </p:cNvPicPr>
          <p:nvPr/>
        </p:nvPicPr>
        <p:blipFill rotWithShape="1">
          <a:blip r:embed="rId2"/>
          <a:srcRect l="9836" r="1" b="1"/>
          <a:stretch/>
        </p:blipFill>
        <p:spPr>
          <a:xfrm>
            <a:off x="4618374" y="1116345"/>
            <a:ext cx="6282919" cy="3866172"/>
          </a:xfrm>
          <a:prstGeom prst="rect">
            <a:avLst/>
          </a:prstGeom>
        </p:spPr>
      </p:pic>
      <p:pic>
        <p:nvPicPr>
          <p:cNvPr id="20" name="Picture 19">
            <a:extLst>
              <a:ext uri="{FF2B5EF4-FFF2-40B4-BE49-F238E27FC236}">
                <a16:creationId xmlns:a16="http://schemas.microsoft.com/office/drawing/2014/main" id="{4B61EBEC-D0CA-456C-98A6-EDA1AC9FB0D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22" name="Straight Connector 21">
            <a:extLst>
              <a:ext uri="{FF2B5EF4-FFF2-40B4-BE49-F238E27FC236}">
                <a16:creationId xmlns:a16="http://schemas.microsoft.com/office/drawing/2014/main" id="{718A71EB-D327-4458-85FB-26336B2BA0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458635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6738F172-08B9-4BA5-B753-7D93472C0B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31" name="Picture 30">
            <a:extLst>
              <a:ext uri="{FF2B5EF4-FFF2-40B4-BE49-F238E27FC236}">
                <a16:creationId xmlns:a16="http://schemas.microsoft.com/office/drawing/2014/main" id="{C900681B-C4FD-40B3-B5BC-C33231614C9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33" name="Straight Connector 32">
            <a:extLst>
              <a:ext uri="{FF2B5EF4-FFF2-40B4-BE49-F238E27FC236}">
                <a16:creationId xmlns:a16="http://schemas.microsoft.com/office/drawing/2014/main" id="{FEAACD67-2FB5-4530-9B74-8D946F1CE9E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35" name="Rectangle 34">
            <a:extLst>
              <a:ext uri="{FF2B5EF4-FFF2-40B4-BE49-F238E27FC236}">
                <a16:creationId xmlns:a16="http://schemas.microsoft.com/office/drawing/2014/main" id="{3A992E1B-AAEE-4435-8F48-8C88BE55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7646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6DFDCCFA-1C65-9545-A079-88603699DB85}"/>
              </a:ext>
            </a:extLst>
          </p:cNvPr>
          <p:cNvPicPr>
            <a:picLocks noChangeAspect="1"/>
          </p:cNvPicPr>
          <p:nvPr/>
        </p:nvPicPr>
        <p:blipFill rotWithShape="1">
          <a:blip r:embed="rId3"/>
          <a:srcRect b="67177"/>
          <a:stretch/>
        </p:blipFill>
        <p:spPr>
          <a:xfrm>
            <a:off x="643467" y="643467"/>
            <a:ext cx="10905066" cy="5571066"/>
          </a:xfrm>
          <a:prstGeom prst="rect">
            <a:avLst/>
          </a:prstGeom>
        </p:spPr>
      </p:pic>
      <p:sp>
        <p:nvSpPr>
          <p:cNvPr id="37" name="Rectangle 36">
            <a:extLst>
              <a:ext uri="{FF2B5EF4-FFF2-40B4-BE49-F238E27FC236}">
                <a16:creationId xmlns:a16="http://schemas.microsoft.com/office/drawing/2014/main" id="{476C2E52-E592-4F3F-BC13-5BD8518E2E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196113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348249-4E6F-7B4F-B927-EE13024E9AA3}"/>
              </a:ext>
            </a:extLst>
          </p:cNvPr>
          <p:cNvSpPr>
            <a:spLocks noGrp="1"/>
          </p:cNvSpPr>
          <p:nvPr>
            <p:ph type="title"/>
          </p:nvPr>
        </p:nvSpPr>
        <p:spPr>
          <a:xfrm>
            <a:off x="1294362" y="1947842"/>
            <a:ext cx="9603275" cy="3452171"/>
          </a:xfrm>
        </p:spPr>
        <p:txBody>
          <a:bodyPr>
            <a:normAutofit/>
          </a:bodyPr>
          <a:lstStyle/>
          <a:p>
            <a:r>
              <a:rPr lang="en-US" b="1" dirty="0"/>
              <a:t>The story of Our Lady of Guadalupe</a:t>
            </a:r>
            <a:br>
              <a:rPr lang="en-US" b="1" dirty="0"/>
            </a:br>
            <a:r>
              <a:rPr lang="en-US" dirty="0"/>
              <a:t>December 12th is the Feast Day of Our Lady of Guadalupe. </a:t>
            </a:r>
            <a:br>
              <a:rPr lang="en-US" dirty="0"/>
            </a:br>
            <a:r>
              <a:rPr lang="en-US" sz="2200" dirty="0"/>
              <a:t>We take a look at the story behind the indigenous peasant who came across the Patron of the Americas, and how he fought for her message to be heard.</a:t>
            </a:r>
            <a:br>
              <a:rPr lang="en-US" dirty="0"/>
            </a:br>
            <a:r>
              <a:rPr lang="en-US" sz="1700" b="1" dirty="0"/>
              <a:t>By Francesca Merlo</a:t>
            </a:r>
            <a:br>
              <a:rPr lang="en-US" dirty="0"/>
            </a:br>
            <a:r>
              <a:rPr lang="en-US" sz="1700" dirty="0"/>
              <a:t>Vatican </a:t>
            </a:r>
            <a:r>
              <a:rPr lang="en-US" sz="1700" dirty="0" err="1"/>
              <a:t>New.va</a:t>
            </a:r>
            <a:endParaRPr lang="en-US" sz="1700" dirty="0"/>
          </a:p>
        </p:txBody>
      </p:sp>
    </p:spTree>
    <p:extLst>
      <p:ext uri="{BB962C8B-B14F-4D97-AF65-F5344CB8AC3E}">
        <p14:creationId xmlns:p14="http://schemas.microsoft.com/office/powerpoint/2010/main" val="35392014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256A9C-0B12-B448-9E86-1E7DEA1A8CBF}"/>
              </a:ext>
            </a:extLst>
          </p:cNvPr>
          <p:cNvSpPr>
            <a:spLocks noGrp="1"/>
          </p:cNvSpPr>
          <p:nvPr>
            <p:ph type="title"/>
          </p:nvPr>
        </p:nvSpPr>
        <p:spPr>
          <a:xfrm>
            <a:off x="1451579" y="804519"/>
            <a:ext cx="9603275" cy="1049235"/>
          </a:xfrm>
        </p:spPr>
        <p:txBody>
          <a:bodyPr>
            <a:normAutofit/>
          </a:bodyPr>
          <a:lstStyle/>
          <a:p>
            <a:r>
              <a:rPr lang="en-US" sz="1500"/>
              <a:t>The Virgin of Guadalupe, like the shroud of Turin, appears on a piece of fabric. Both are sacred objects, hundreds of years old, and both depict an image said to be miraculous. The Virgin of Guadalupe was declared Queen of Mexico and is Patron of the Americas.</a:t>
            </a:r>
          </a:p>
        </p:txBody>
      </p:sp>
      <p:sp>
        <p:nvSpPr>
          <p:cNvPr id="3" name="Content Placeholder 2">
            <a:extLst>
              <a:ext uri="{FF2B5EF4-FFF2-40B4-BE49-F238E27FC236}">
                <a16:creationId xmlns:a16="http://schemas.microsoft.com/office/drawing/2014/main" id="{6A6BB57B-15CF-E441-8E24-7014769ABB1D}"/>
              </a:ext>
            </a:extLst>
          </p:cNvPr>
          <p:cNvSpPr>
            <a:spLocks noGrp="1"/>
          </p:cNvSpPr>
          <p:nvPr>
            <p:ph idx="1"/>
          </p:nvPr>
        </p:nvSpPr>
        <p:spPr>
          <a:xfrm>
            <a:off x="1451579" y="2015734"/>
            <a:ext cx="6003015" cy="3450613"/>
          </a:xfrm>
        </p:spPr>
        <p:txBody>
          <a:bodyPr>
            <a:normAutofit/>
          </a:bodyPr>
          <a:lstStyle/>
          <a:p>
            <a:pPr>
              <a:lnSpc>
                <a:spcPct val="110000"/>
              </a:lnSpc>
            </a:pPr>
            <a:r>
              <a:rPr lang="en-US" sz="1300"/>
              <a:t>First apparition</a:t>
            </a:r>
          </a:p>
          <a:p>
            <a:pPr>
              <a:lnSpc>
                <a:spcPct val="110000"/>
              </a:lnSpc>
            </a:pPr>
            <a:r>
              <a:rPr lang="en-US" sz="1300"/>
              <a:t>Our Lady of Guadalupe first introduced herself as the Mother of God and the mother of all humanity when she appeared on the hill of Tepeyac in Mexico in 1531. An indigenous peasant, Juan Diego, saw a glowing figure on the hill. After she had identified herself to him, Our Lady asked that Juan build her a shrine in that same spot, in order for her to show and share her love and compassion with all those who believe.</a:t>
            </a:r>
          </a:p>
          <a:p>
            <a:pPr>
              <a:lnSpc>
                <a:spcPct val="110000"/>
              </a:lnSpc>
            </a:pPr>
            <a:r>
              <a:rPr lang="en-US" sz="1300"/>
              <a:t>Afterwards, Juan Diego visited Juan de </a:t>
            </a:r>
            <a:r>
              <a:rPr lang="en-US" sz="1300" err="1"/>
              <a:t>Zumárraga</a:t>
            </a:r>
            <a:r>
              <a:rPr lang="en-US" sz="1300"/>
              <a:t>, who was Archbishop of what is now Mexico City. </a:t>
            </a:r>
            <a:r>
              <a:rPr lang="en-US" sz="1300" err="1"/>
              <a:t>Zumárraga</a:t>
            </a:r>
            <a:r>
              <a:rPr lang="en-US" sz="1300"/>
              <a:t> dismissed him in disbelief and asked that the future Saint provide proof of his story and proof of the Lady’s identity.</a:t>
            </a:r>
          </a:p>
          <a:p>
            <a:pPr>
              <a:lnSpc>
                <a:spcPct val="110000"/>
              </a:lnSpc>
            </a:pPr>
            <a:r>
              <a:rPr lang="en-US" sz="1300"/>
              <a:t>Juan Diego returned to the hill and encountered Our Lady again. The Virgin told him to climb to the top of the hill and pick some flowers to present to the Archbishop.</a:t>
            </a:r>
          </a:p>
          <a:p>
            <a:pPr>
              <a:lnSpc>
                <a:spcPct val="110000"/>
              </a:lnSpc>
            </a:pPr>
            <a:endParaRPr lang="en-US" sz="1300"/>
          </a:p>
        </p:txBody>
      </p:sp>
      <p:grpSp>
        <p:nvGrpSpPr>
          <p:cNvPr id="10" name="Group 9">
            <a:extLst>
              <a:ext uri="{FF2B5EF4-FFF2-40B4-BE49-F238E27FC236}">
                <a16:creationId xmlns:a16="http://schemas.microsoft.com/office/drawing/2014/main" id="{7B733C3F-9682-42F2-95C8-440BBDB77DE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49537" y="2012810"/>
            <a:ext cx="3108945" cy="3453535"/>
            <a:chOff x="7807230" y="2012810"/>
            <a:chExt cx="3251252" cy="3459865"/>
          </a:xfrm>
        </p:grpSpPr>
        <p:sp>
          <p:nvSpPr>
            <p:cNvPr id="11" name="Rectangle 10">
              <a:extLst>
                <a:ext uri="{FF2B5EF4-FFF2-40B4-BE49-F238E27FC236}">
                  <a16:creationId xmlns:a16="http://schemas.microsoft.com/office/drawing/2014/main" id="{7DAA79E5-501E-47F1-B927-7C05579F70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07230" y="2012810"/>
              <a:ext cx="3251252" cy="3459865"/>
            </a:xfrm>
            <a:prstGeom prst="rect">
              <a:avLst/>
            </a:prstGeom>
            <a:gradFill>
              <a:gsLst>
                <a:gs pos="0">
                  <a:srgbClr val="000001"/>
                </a:gs>
                <a:gs pos="100000">
                  <a:srgbClr val="191919"/>
                </a:gs>
              </a:gsLst>
            </a:gradFill>
            <a:ln w="76200" cmpd="sng">
              <a:noFill/>
              <a:miter lim="800000"/>
            </a:ln>
            <a:effectLst>
              <a:outerShdw blurRad="127000" dist="1905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F65AAE0-FA0E-4FC3-95C8-629AB65414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07231" y="2026142"/>
              <a:ext cx="3251250" cy="3440203"/>
            </a:xfrm>
            <a:prstGeom prst="rect">
              <a:avLst/>
            </a:prstGeom>
            <a:gradFill>
              <a:gsLst>
                <a:gs pos="0">
                  <a:srgbClr val="DADADA"/>
                </a:gs>
                <a:gs pos="100000">
                  <a:srgbClr val="FFFFFE"/>
                </a:gs>
              </a:gsLst>
              <a:lin ang="16200000" scaled="0"/>
            </a:gradFill>
            <a:ln w="762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w="38100" h="38100"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5" name="Picture 4" descr="A picture containing text, fabric&#10;&#10;Description automatically generated">
            <a:extLst>
              <a:ext uri="{FF2B5EF4-FFF2-40B4-BE49-F238E27FC236}">
                <a16:creationId xmlns:a16="http://schemas.microsoft.com/office/drawing/2014/main" id="{1FEA52EF-5A38-4841-8513-2A43D7913873}"/>
              </a:ext>
            </a:extLst>
          </p:cNvPr>
          <p:cNvPicPr>
            <a:picLocks noChangeAspect="1"/>
          </p:cNvPicPr>
          <p:nvPr/>
        </p:nvPicPr>
        <p:blipFill rotWithShape="1">
          <a:blip r:embed="rId2"/>
          <a:srcRect l="15784" r="25380"/>
          <a:stretch/>
        </p:blipFill>
        <p:spPr>
          <a:xfrm>
            <a:off x="8128756" y="2174242"/>
            <a:ext cx="2762372" cy="3124351"/>
          </a:xfrm>
          <a:prstGeom prst="rect">
            <a:avLst/>
          </a:prstGeom>
        </p:spPr>
      </p:pic>
    </p:spTree>
    <p:extLst>
      <p:ext uri="{BB962C8B-B14F-4D97-AF65-F5344CB8AC3E}">
        <p14:creationId xmlns:p14="http://schemas.microsoft.com/office/powerpoint/2010/main" val="20651479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8E51B09-2B9E-4D82-A5F8-29F85CBE20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9240118-40F3-4A1C-85DC-4E58525CB6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pSp>
        <p:nvGrpSpPr>
          <p:cNvPr id="14" name="Group 13">
            <a:extLst>
              <a:ext uri="{FF2B5EF4-FFF2-40B4-BE49-F238E27FC236}">
                <a16:creationId xmlns:a16="http://schemas.microsoft.com/office/drawing/2014/main" id="{C269951F-7B8C-4336-BC68-9BA9843CEDA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32239" y="482171"/>
            <a:ext cx="4074533" cy="5149101"/>
            <a:chOff x="7463259" y="583365"/>
            <a:chExt cx="4074533" cy="5181928"/>
          </a:xfrm>
        </p:grpSpPr>
        <p:sp>
          <p:nvSpPr>
            <p:cNvPr id="15" name="Rectangle 14">
              <a:extLst>
                <a:ext uri="{FF2B5EF4-FFF2-40B4-BE49-F238E27FC236}">
                  <a16:creationId xmlns:a16="http://schemas.microsoft.com/office/drawing/2014/main" id="{CFD48101-E230-4669-8C1B-39BAAB2BBE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3259" y="583365"/>
              <a:ext cx="4074533"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18FA112-D8F0-41D3-9171-B0A3110E2A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76318" y="915807"/>
              <a:ext cx="3450289" cy="4494927"/>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18" name="Straight Connector 17">
            <a:extLst>
              <a:ext uri="{FF2B5EF4-FFF2-40B4-BE49-F238E27FC236}">
                <a16:creationId xmlns:a16="http://schemas.microsoft.com/office/drawing/2014/main" id="{A9087EE4-E285-4C8E-AC5F-CAE7D1FDE36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90359" y="1847088"/>
            <a:ext cx="5548039"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a:extLst>
              <a:ext uri="{FF2B5EF4-FFF2-40B4-BE49-F238E27FC236}">
                <a16:creationId xmlns:a16="http://schemas.microsoft.com/office/drawing/2014/main" id="{C1806667-31F6-1C48-9EDD-2C55D0BD2350}"/>
              </a:ext>
            </a:extLst>
          </p:cNvPr>
          <p:cNvSpPr>
            <a:spLocks noGrp="1"/>
          </p:cNvSpPr>
          <p:nvPr>
            <p:ph type="title"/>
          </p:nvPr>
        </p:nvSpPr>
        <p:spPr>
          <a:xfrm>
            <a:off x="5188043" y="804520"/>
            <a:ext cx="5550355" cy="1049235"/>
          </a:xfrm>
        </p:spPr>
        <p:txBody>
          <a:bodyPr>
            <a:normAutofit/>
          </a:bodyPr>
          <a:lstStyle/>
          <a:p>
            <a:r>
              <a:rPr lang="en-US" dirty="0"/>
              <a:t>Winter Bloom</a:t>
            </a:r>
          </a:p>
        </p:txBody>
      </p:sp>
      <p:pic>
        <p:nvPicPr>
          <p:cNvPr id="5" name="Picture 4">
            <a:extLst>
              <a:ext uri="{FF2B5EF4-FFF2-40B4-BE49-F238E27FC236}">
                <a16:creationId xmlns:a16="http://schemas.microsoft.com/office/drawing/2014/main" id="{6B614635-255B-E849-AF30-0663B69D2E77}"/>
              </a:ext>
            </a:extLst>
          </p:cNvPr>
          <p:cNvPicPr>
            <a:picLocks noChangeAspect="1"/>
          </p:cNvPicPr>
          <p:nvPr/>
        </p:nvPicPr>
        <p:blipFill rotWithShape="1">
          <a:blip r:embed="rId2"/>
          <a:srcRect r="7472" b="-4"/>
          <a:stretch/>
        </p:blipFill>
        <p:spPr>
          <a:xfrm>
            <a:off x="1285438" y="1116345"/>
            <a:ext cx="2799103" cy="3866172"/>
          </a:xfrm>
          <a:prstGeom prst="rect">
            <a:avLst/>
          </a:prstGeom>
        </p:spPr>
      </p:pic>
      <p:sp>
        <p:nvSpPr>
          <p:cNvPr id="3" name="Content Placeholder 2">
            <a:extLst>
              <a:ext uri="{FF2B5EF4-FFF2-40B4-BE49-F238E27FC236}">
                <a16:creationId xmlns:a16="http://schemas.microsoft.com/office/drawing/2014/main" id="{0A95D4E6-D5C0-1142-864B-CF5613EAE3ED}"/>
              </a:ext>
            </a:extLst>
          </p:cNvPr>
          <p:cNvSpPr>
            <a:spLocks noGrp="1"/>
          </p:cNvSpPr>
          <p:nvPr>
            <p:ph idx="1"/>
          </p:nvPr>
        </p:nvSpPr>
        <p:spPr>
          <a:xfrm>
            <a:off x="5188043" y="2015732"/>
            <a:ext cx="5550355" cy="3450613"/>
          </a:xfrm>
        </p:spPr>
        <p:txBody>
          <a:bodyPr>
            <a:normAutofit/>
          </a:bodyPr>
          <a:lstStyle/>
          <a:p>
            <a:pPr>
              <a:lnSpc>
                <a:spcPct val="110000"/>
              </a:lnSpc>
            </a:pPr>
            <a:r>
              <a:rPr lang="en-US" sz="1700"/>
              <a:t>Although it was winter and nothing should have been in bloom, Juan Diego found an abundance of flowers of a type he had never seen before. The Virgin bundled the flowers into Juan's cloak, known as a tilma. When Juan Diego presented the tilma of exotic flowers to </a:t>
            </a:r>
            <a:r>
              <a:rPr lang="en-US" sz="1700" err="1"/>
              <a:t>Zumárraga</a:t>
            </a:r>
            <a:r>
              <a:rPr lang="en-US" sz="1700"/>
              <a:t>, the flowers fell out and he recognized them as Castilian roses, which are not found in Mexico.</a:t>
            </a:r>
          </a:p>
          <a:p>
            <a:pPr>
              <a:lnSpc>
                <a:spcPct val="110000"/>
              </a:lnSpc>
            </a:pPr>
            <a:r>
              <a:rPr lang="en-US" sz="1700"/>
              <a:t>What was even more significant, however, was that the tilma had been miraculously imprinted with a colorful image of the Virgin herself.</a:t>
            </a:r>
          </a:p>
          <a:p>
            <a:pPr>
              <a:lnSpc>
                <a:spcPct val="110000"/>
              </a:lnSpc>
            </a:pPr>
            <a:endParaRPr lang="en-US" sz="1700"/>
          </a:p>
        </p:txBody>
      </p:sp>
      <p:pic>
        <p:nvPicPr>
          <p:cNvPr id="20" name="Picture 19">
            <a:extLst>
              <a:ext uri="{FF2B5EF4-FFF2-40B4-BE49-F238E27FC236}">
                <a16:creationId xmlns:a16="http://schemas.microsoft.com/office/drawing/2014/main" id="{DD8AF6BD-5D32-4F8F-98B6-05F8A4390CB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22" name="Straight Connector 21">
            <a:extLst>
              <a:ext uri="{FF2B5EF4-FFF2-40B4-BE49-F238E27FC236}">
                <a16:creationId xmlns:a16="http://schemas.microsoft.com/office/drawing/2014/main" id="{B47013E4-D33D-425E-B32E-DE7D5CB5F30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797495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9786D-1DB6-0B40-B833-A04B45EEF9CA}"/>
              </a:ext>
            </a:extLst>
          </p:cNvPr>
          <p:cNvSpPr>
            <a:spLocks noGrp="1"/>
          </p:cNvSpPr>
          <p:nvPr>
            <p:ph type="title"/>
          </p:nvPr>
        </p:nvSpPr>
        <p:spPr/>
        <p:txBody>
          <a:bodyPr/>
          <a:lstStyle/>
          <a:p>
            <a:r>
              <a:rPr lang="en-US" dirty="0"/>
              <a:t>Tilma</a:t>
            </a:r>
          </a:p>
        </p:txBody>
      </p:sp>
      <p:sp>
        <p:nvSpPr>
          <p:cNvPr id="3" name="Content Placeholder 2">
            <a:extLst>
              <a:ext uri="{FF2B5EF4-FFF2-40B4-BE49-F238E27FC236}">
                <a16:creationId xmlns:a16="http://schemas.microsoft.com/office/drawing/2014/main" id="{1B09DD62-AAD4-4040-91E2-25299BF68867}"/>
              </a:ext>
            </a:extLst>
          </p:cNvPr>
          <p:cNvSpPr>
            <a:spLocks noGrp="1"/>
          </p:cNvSpPr>
          <p:nvPr>
            <p:ph idx="1"/>
          </p:nvPr>
        </p:nvSpPr>
        <p:spPr/>
        <p:txBody>
          <a:bodyPr>
            <a:normAutofit fontScale="92500" lnSpcReduction="10000"/>
          </a:bodyPr>
          <a:lstStyle/>
          <a:p>
            <a:r>
              <a:rPr lang="en-US" dirty="0"/>
              <a:t>This actual tilma, preserved since that date and showing the familiar image of the Virgin Mary with her head bowed and hands together in prayer, represents the Virgin of Guadalupe. It remains perhaps the most sacred object in all of Mexico.</a:t>
            </a:r>
          </a:p>
          <a:p>
            <a:r>
              <a:rPr lang="en-US" dirty="0"/>
              <a:t>The story is best known from a manuscript written in the Aztec’s native language Nahuatl by the scholar Antonio </a:t>
            </a:r>
            <a:r>
              <a:rPr lang="en-US" dirty="0" err="1"/>
              <a:t>Valeriano</a:t>
            </a:r>
            <a:r>
              <a:rPr lang="en-US" dirty="0"/>
              <a:t>. It was written sometime after 1556.</a:t>
            </a:r>
          </a:p>
          <a:p>
            <a:r>
              <a:rPr lang="en-US" dirty="0"/>
              <a:t>Over 20 million people visit the Basilica of Our Lady of Guadalupe each year, now situated on the very same hill on which she appeared.</a:t>
            </a:r>
          </a:p>
          <a:p>
            <a:r>
              <a:rPr lang="en-US" dirty="0"/>
              <a:t>In 1990, Pope Saint John Paul II visited Mexico and beatified Juan Diego. 10 years later, in the year 2000, he was declared a Saint.</a:t>
            </a:r>
          </a:p>
          <a:p>
            <a:endParaRPr lang="en-US" dirty="0"/>
          </a:p>
        </p:txBody>
      </p:sp>
    </p:spTree>
    <p:extLst>
      <p:ext uri="{BB962C8B-B14F-4D97-AF65-F5344CB8AC3E}">
        <p14:creationId xmlns:p14="http://schemas.microsoft.com/office/powerpoint/2010/main" val="17674313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CE580D1-F917-4567-AFB4-99AA9B52AD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2" name="Picture 11">
            <a:extLst>
              <a:ext uri="{FF2B5EF4-FFF2-40B4-BE49-F238E27FC236}">
                <a16:creationId xmlns:a16="http://schemas.microsoft.com/office/drawing/2014/main" id="{1F5620B8-A2D8-4568-B566-F0453A0D916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4" name="Straight Connector 13">
            <a:extLst>
              <a:ext uri="{FF2B5EF4-FFF2-40B4-BE49-F238E27FC236}">
                <a16:creationId xmlns:a16="http://schemas.microsoft.com/office/drawing/2014/main" id="{1C7D2BA4-4B7A-4596-8BCC-5CF71542389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4977F1E1-2B6F-4BB6-899F-67D8764D83C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18" name="Rectangle 17">
            <a:extLst>
              <a:ext uri="{FF2B5EF4-FFF2-40B4-BE49-F238E27FC236}">
                <a16:creationId xmlns:a16="http://schemas.microsoft.com/office/drawing/2014/main" id="{4F6621CF-F493-40D5-98AE-24A9D3AD43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8" y="0"/>
            <a:ext cx="12194875" cy="4950268"/>
          </a:xfrm>
          <a:prstGeom prst="rect">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3A4D874-C8A9-0141-9098-7F0255A32833}"/>
              </a:ext>
            </a:extLst>
          </p:cNvPr>
          <p:cNvSpPr>
            <a:spLocks noGrp="1"/>
          </p:cNvSpPr>
          <p:nvPr>
            <p:ph type="title"/>
          </p:nvPr>
        </p:nvSpPr>
        <p:spPr>
          <a:xfrm>
            <a:off x="5078896" y="643467"/>
            <a:ext cx="5975956" cy="4127545"/>
          </a:xfrm>
        </p:spPr>
        <p:txBody>
          <a:bodyPr vert="horz" lIns="91440" tIns="45720" rIns="91440" bIns="0" rtlCol="0" anchor="ctr">
            <a:normAutofit/>
          </a:bodyPr>
          <a:lstStyle/>
          <a:p>
            <a:r>
              <a:rPr lang="en-US" sz="4800" dirty="0"/>
              <a:t>St. Juan Diego</a:t>
            </a:r>
          </a:p>
        </p:txBody>
      </p:sp>
      <p:sp>
        <p:nvSpPr>
          <p:cNvPr id="20" name="Rectangle 19">
            <a:extLst>
              <a:ext uri="{FF2B5EF4-FFF2-40B4-BE49-F238E27FC236}">
                <a16:creationId xmlns:a16="http://schemas.microsoft.com/office/drawing/2014/main" id="{CADEE02A-D296-42EA-88F5-7803F69CEE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4950269"/>
            <a:ext cx="12191695" cy="1907732"/>
          </a:xfrm>
          <a:prstGeom prst="rect">
            <a:avLst/>
          </a:prstGeom>
          <a:solidFill>
            <a:schemeClr val="accent1"/>
          </a:solidFill>
          <a:ln>
            <a:noFill/>
          </a:ln>
        </p:spPr>
        <p:style>
          <a:lnRef idx="2">
            <a:schemeClr val="accent1">
              <a:shade val="50000"/>
            </a:schemeClr>
          </a:lnRef>
          <a:fillRef idx="1002">
            <a:schemeClr val="dk2"/>
          </a:fillRef>
          <a:effectRef idx="0">
            <a:schemeClr val="accent1"/>
          </a:effectRef>
          <a:fontRef idx="minor">
            <a:schemeClr val="lt1"/>
          </a:fontRef>
        </p:style>
        <p:txBody>
          <a:bodyPr rtlCol="0" anchor="ctr"/>
          <a:lstStyle/>
          <a:p>
            <a:pPr algn="ctr"/>
            <a:endParaRPr lang="en-US"/>
          </a:p>
        </p:txBody>
      </p:sp>
      <p:pic>
        <p:nvPicPr>
          <p:cNvPr id="5" name="Content Placeholder 4" descr="A picture containing text, indoor&#10;&#10;Description automatically generated">
            <a:extLst>
              <a:ext uri="{FF2B5EF4-FFF2-40B4-BE49-F238E27FC236}">
                <a16:creationId xmlns:a16="http://schemas.microsoft.com/office/drawing/2014/main" id="{58A15AE0-646D-9549-9645-9FFE305BFD0C}"/>
              </a:ext>
            </a:extLst>
          </p:cNvPr>
          <p:cNvPicPr>
            <a:picLocks noGrp="1" noChangeAspect="1"/>
          </p:cNvPicPr>
          <p:nvPr>
            <p:ph idx="1"/>
          </p:nvPr>
        </p:nvPicPr>
        <p:blipFill rotWithShape="1">
          <a:blip r:embed="rId3"/>
          <a:srcRect r="-2" b="15448"/>
          <a:stretch/>
        </p:blipFill>
        <p:spPr>
          <a:xfrm>
            <a:off x="3179" y="-2"/>
            <a:ext cx="4651117" cy="6858002"/>
          </a:xfrm>
          <a:prstGeom prst="rect">
            <a:avLst/>
          </a:prstGeom>
        </p:spPr>
      </p:pic>
    </p:spTree>
    <p:extLst>
      <p:ext uri="{BB962C8B-B14F-4D97-AF65-F5344CB8AC3E}">
        <p14:creationId xmlns:p14="http://schemas.microsoft.com/office/powerpoint/2010/main" val="23704885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63C748C-967B-4A7B-A90F-3EDD0F485A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0143637-4934-44E4-B909-BAF1E7B279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29873" y="-2"/>
            <a:ext cx="4062127"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9FCE79F-440A-FC4A-A36D-23E4B889C5A3}"/>
              </a:ext>
            </a:extLst>
          </p:cNvPr>
          <p:cNvSpPr>
            <a:spLocks noGrp="1"/>
          </p:cNvSpPr>
          <p:nvPr>
            <p:ph idx="1"/>
          </p:nvPr>
        </p:nvSpPr>
        <p:spPr>
          <a:xfrm>
            <a:off x="1451579" y="1240077"/>
            <a:ext cx="6034827" cy="4916465"/>
          </a:xfrm>
        </p:spPr>
        <p:txBody>
          <a:bodyPr anchor="t">
            <a:normAutofit/>
          </a:bodyPr>
          <a:lstStyle/>
          <a:p>
            <a:pPr>
              <a:lnSpc>
                <a:spcPct val="110000"/>
              </a:lnSpc>
            </a:pPr>
            <a:r>
              <a:rPr lang="en-US" sz="1800" b="1"/>
              <a:t>Over the centuries, Our Lady of Guadalupe has not faded out of memory but has grown ever more important for Catholics around the world,</a:t>
            </a:r>
            <a:r>
              <a:rPr lang="en-US" sz="1800"/>
              <a:t> especially for Mexicans, for whom she is a treasured symbol of cultural identity. And as Patroness of the Americas, her influence is incalculable on the many generations who have lived in North, South, and Central America since her apparition.</a:t>
            </a:r>
          </a:p>
          <a:p>
            <a:pPr>
              <a:lnSpc>
                <a:spcPct val="110000"/>
              </a:lnSpc>
            </a:pPr>
            <a:r>
              <a:rPr lang="en-US" sz="1800" b="1"/>
              <a:t>Her image is different from other apparitions and even from most artistic depictions of Our Lady.</a:t>
            </a:r>
            <a:r>
              <a:rPr lang="en-US" sz="1800"/>
              <a:t> These differences make Our Lady of Guadalupe a natural and sympathetic intercessor for pregnant women, a companion and guide who can truly walk through the months of pregnancy alongside expectant mothers. These two reasons in particular elucidate why mothers can turn to “La Guadalupana” for prayers and deep understanding.</a:t>
            </a:r>
          </a:p>
          <a:p>
            <a:pPr>
              <a:lnSpc>
                <a:spcPct val="110000"/>
              </a:lnSpc>
            </a:pPr>
            <a:endParaRPr lang="en-US" sz="1800"/>
          </a:p>
        </p:txBody>
      </p:sp>
    </p:spTree>
    <p:extLst>
      <p:ext uri="{BB962C8B-B14F-4D97-AF65-F5344CB8AC3E}">
        <p14:creationId xmlns:p14="http://schemas.microsoft.com/office/powerpoint/2010/main" val="26801595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4FBBE-0E8C-CE4C-BF1D-113D98DEF6C9}"/>
              </a:ext>
            </a:extLst>
          </p:cNvPr>
          <p:cNvSpPr>
            <a:spLocks noGrp="1"/>
          </p:cNvSpPr>
          <p:nvPr>
            <p:ph type="title"/>
          </p:nvPr>
        </p:nvSpPr>
        <p:spPr/>
        <p:txBody>
          <a:bodyPr>
            <a:normAutofit fontScale="90000"/>
          </a:bodyPr>
          <a:lstStyle/>
          <a:p>
            <a:r>
              <a:rPr lang="en-US" b="1" dirty="0"/>
              <a:t>OUR LADY OF GUADALUPE IS </a:t>
            </a:r>
            <a:br>
              <a:rPr lang="en-US" b="1" dirty="0"/>
            </a:br>
            <a:r>
              <a:rPr lang="en-US" b="1" dirty="0"/>
              <a:t>PREGNANT HERSELF</a:t>
            </a:r>
            <a:br>
              <a:rPr lang="en-US" b="1" dirty="0"/>
            </a:br>
            <a:endParaRPr lang="en-US" dirty="0"/>
          </a:p>
        </p:txBody>
      </p:sp>
      <p:sp>
        <p:nvSpPr>
          <p:cNvPr id="3" name="Content Placeholder 2">
            <a:extLst>
              <a:ext uri="{FF2B5EF4-FFF2-40B4-BE49-F238E27FC236}">
                <a16:creationId xmlns:a16="http://schemas.microsoft.com/office/drawing/2014/main" id="{2D00064D-D0BF-2241-B193-42EECC007091}"/>
              </a:ext>
            </a:extLst>
          </p:cNvPr>
          <p:cNvSpPr>
            <a:spLocks noGrp="1"/>
          </p:cNvSpPr>
          <p:nvPr>
            <p:ph idx="1"/>
          </p:nvPr>
        </p:nvSpPr>
        <p:spPr/>
        <p:txBody>
          <a:bodyPr>
            <a:normAutofit fontScale="92500"/>
          </a:bodyPr>
          <a:lstStyle/>
          <a:p>
            <a:br>
              <a:rPr lang="en-US" b="1" cap="all" dirty="0"/>
            </a:br>
            <a:r>
              <a:rPr lang="en-US" dirty="0"/>
              <a:t>Our Lady of Guadalupe appears as a pregnant woman, probably very near to giving birth (which makes sense, given that the apparitions took place only a few weeks before Christmas). Her pregnancy is apparent, not only because of her rounded abdomen, but because of the black sash she wears around her waist, which indicates that she is with child.</a:t>
            </a:r>
          </a:p>
          <a:p>
            <a:r>
              <a:rPr lang="en-US" dirty="0"/>
              <a:t>It’s still rare today to see images of Our Lady during her pregnancy—she is usually shown after giving birth—and it was even less common at that time. </a:t>
            </a:r>
            <a:r>
              <a:rPr lang="en-US" b="1" dirty="0"/>
              <a:t>Mary’s choice to appear as an expectant mother is an act with great significance for all pregnant women.</a:t>
            </a:r>
            <a:endParaRPr lang="en-US" dirty="0"/>
          </a:p>
          <a:p>
            <a:endParaRPr lang="en-US" dirty="0"/>
          </a:p>
        </p:txBody>
      </p:sp>
    </p:spTree>
    <p:extLst>
      <p:ext uri="{BB962C8B-B14F-4D97-AF65-F5344CB8AC3E}">
        <p14:creationId xmlns:p14="http://schemas.microsoft.com/office/powerpoint/2010/main" val="29190822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B08633B-FB3F-4348-B2DC-1A9DA4643928}"/>
              </a:ext>
            </a:extLst>
          </p:cNvPr>
          <p:cNvSpPr>
            <a:spLocks noGrp="1"/>
          </p:cNvSpPr>
          <p:nvPr>
            <p:ph idx="1"/>
          </p:nvPr>
        </p:nvSpPr>
        <p:spPr>
          <a:xfrm>
            <a:off x="1451579" y="653143"/>
            <a:ext cx="6195784" cy="4813205"/>
          </a:xfrm>
        </p:spPr>
        <p:txBody>
          <a:bodyPr>
            <a:normAutofit/>
          </a:bodyPr>
          <a:lstStyle/>
          <a:p>
            <a:pPr>
              <a:lnSpc>
                <a:spcPct val="110000"/>
              </a:lnSpc>
            </a:pPr>
            <a:r>
              <a:rPr lang="en-US" sz="1300" dirty="0"/>
              <a:t>When expectant mothers see an image of Our Lady of Guadalupe, they see someone who is walking in their shoes, quite literally. Pregnancy is replete with aches and pains, especially in the later months. </a:t>
            </a:r>
            <a:r>
              <a:rPr lang="en-US" sz="1300" b="1" dirty="0"/>
              <a:t>Our Lady of Guadalupe intimately understands what a pregnant woman is going through,</a:t>
            </a:r>
            <a:r>
              <a:rPr lang="en-US" sz="1300" dirty="0"/>
              <a:t> both the physical discomfort and the emotional upheaval that often comes with the territory.</a:t>
            </a:r>
          </a:p>
          <a:p>
            <a:pPr>
              <a:lnSpc>
                <a:spcPct val="110000"/>
              </a:lnSpc>
            </a:pPr>
            <a:endParaRPr lang="en-US" sz="1300" dirty="0"/>
          </a:p>
          <a:p>
            <a:pPr>
              <a:lnSpc>
                <a:spcPct val="110000"/>
              </a:lnSpc>
            </a:pPr>
            <a:r>
              <a:rPr lang="en-US" sz="1300" dirty="0"/>
              <a:t>Our Lady had to make a long and difficult journey very soon before giving birth. She had to leave her family and hometown to have her baby far away from home. </a:t>
            </a:r>
            <a:r>
              <a:rPr lang="en-US" sz="1300" b="1" dirty="0"/>
              <a:t>If anyone can sympathize with the concerns and uncertainties plaguing a pregnant woman, especially during this pandemic when so many things seem topsy-turvy, it’s the wise and gentle woman at Tepeyac Hill.</a:t>
            </a:r>
            <a:endParaRPr lang="en-US" sz="1300" dirty="0"/>
          </a:p>
          <a:p>
            <a:pPr>
              <a:lnSpc>
                <a:spcPct val="110000"/>
              </a:lnSpc>
            </a:pPr>
            <a:r>
              <a:rPr lang="en-US" sz="1300" dirty="0"/>
              <a:t>Her response to these difficulties, of course, is an inspiration to us all. She retained her inner peace and trust in God throughout all the hardships she faced. In imitation of her, all Christians, especially pregnant women, can turn to her intercession when we face problems that test our serenity and faith. </a:t>
            </a:r>
            <a:r>
              <a:rPr lang="en-US" sz="1300" b="1" dirty="0"/>
              <a:t>We can ask her to share that abiding peace with us.</a:t>
            </a:r>
            <a:endParaRPr lang="en-US" sz="1300" dirty="0"/>
          </a:p>
          <a:p>
            <a:pPr>
              <a:lnSpc>
                <a:spcPct val="110000"/>
              </a:lnSpc>
            </a:pPr>
            <a:endParaRPr lang="en-US" sz="1100" dirty="0"/>
          </a:p>
        </p:txBody>
      </p:sp>
      <p:pic>
        <p:nvPicPr>
          <p:cNvPr id="5" name="Picture 4" descr="A picture containing text&#10;&#10;Description automatically generated">
            <a:extLst>
              <a:ext uri="{FF2B5EF4-FFF2-40B4-BE49-F238E27FC236}">
                <a16:creationId xmlns:a16="http://schemas.microsoft.com/office/drawing/2014/main" id="{D5B736F4-9581-9F45-95F7-742FB3A1994C}"/>
              </a:ext>
            </a:extLst>
          </p:cNvPr>
          <p:cNvPicPr>
            <a:picLocks noChangeAspect="1"/>
          </p:cNvPicPr>
          <p:nvPr/>
        </p:nvPicPr>
        <p:blipFill>
          <a:blip r:embed="rId2"/>
          <a:stretch>
            <a:fillRect/>
          </a:stretch>
        </p:blipFill>
        <p:spPr>
          <a:xfrm>
            <a:off x="8222514" y="2015734"/>
            <a:ext cx="2738581" cy="3450613"/>
          </a:xfrm>
          <a:prstGeom prst="rect">
            <a:avLst/>
          </a:prstGeom>
        </p:spPr>
      </p:pic>
    </p:spTree>
    <p:extLst>
      <p:ext uri="{BB962C8B-B14F-4D97-AF65-F5344CB8AC3E}">
        <p14:creationId xmlns:p14="http://schemas.microsoft.com/office/powerpoint/2010/main" val="28560321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0419CA0-BFB4-4390-AB8F-5DBFCA45D4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5CF4C623-16D7-4722-8EFB-A5B0E3BC077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3897" y="1847088"/>
            <a:ext cx="5548039"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a:extLst>
              <a:ext uri="{FF2B5EF4-FFF2-40B4-BE49-F238E27FC236}">
                <a16:creationId xmlns:a16="http://schemas.microsoft.com/office/drawing/2014/main" id="{6B96E7F9-6922-0E4E-9967-27481F8718B9}"/>
              </a:ext>
            </a:extLst>
          </p:cNvPr>
          <p:cNvSpPr>
            <a:spLocks noGrp="1"/>
          </p:cNvSpPr>
          <p:nvPr>
            <p:ph type="title"/>
          </p:nvPr>
        </p:nvSpPr>
        <p:spPr>
          <a:xfrm>
            <a:off x="1451580" y="804520"/>
            <a:ext cx="5550355" cy="1049235"/>
          </a:xfrm>
        </p:spPr>
        <p:txBody>
          <a:bodyPr>
            <a:normAutofit/>
          </a:bodyPr>
          <a:lstStyle/>
          <a:p>
            <a:r>
              <a:rPr lang="en-US" sz="2700" b="1"/>
              <a:t>SHE BRINGS A MESSAGE OF </a:t>
            </a:r>
            <a:br>
              <a:rPr lang="en-US" sz="2700" b="1"/>
            </a:br>
            <a:r>
              <a:rPr lang="en-US" sz="2700" b="1"/>
              <a:t>RADICAL CONSOLATION</a:t>
            </a:r>
            <a:endParaRPr lang="en-US" sz="2700"/>
          </a:p>
        </p:txBody>
      </p:sp>
      <p:sp>
        <p:nvSpPr>
          <p:cNvPr id="14" name="Rectangle 13">
            <a:extLst>
              <a:ext uri="{FF2B5EF4-FFF2-40B4-BE49-F238E27FC236}">
                <a16:creationId xmlns:a16="http://schemas.microsoft.com/office/drawing/2014/main" id="{596E9C81-ACBE-459E-A7D5-2BB824B68F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3" name="Content Placeholder 2">
            <a:extLst>
              <a:ext uri="{FF2B5EF4-FFF2-40B4-BE49-F238E27FC236}">
                <a16:creationId xmlns:a16="http://schemas.microsoft.com/office/drawing/2014/main" id="{E220CDA0-BCE7-8649-ADF3-B312D447FDDC}"/>
              </a:ext>
            </a:extLst>
          </p:cNvPr>
          <p:cNvSpPr>
            <a:spLocks noGrp="1"/>
          </p:cNvSpPr>
          <p:nvPr>
            <p:ph idx="1"/>
          </p:nvPr>
        </p:nvSpPr>
        <p:spPr>
          <a:xfrm>
            <a:off x="1451580" y="2015732"/>
            <a:ext cx="5550355" cy="3450613"/>
          </a:xfrm>
        </p:spPr>
        <p:txBody>
          <a:bodyPr>
            <a:normAutofit/>
          </a:bodyPr>
          <a:lstStyle/>
          <a:p>
            <a:r>
              <a:rPr lang="en-US" dirty="0"/>
              <a:t>Listen, put it into your heart, my youngest and dearest son, that the thing that frightens you, the thing that afflicts you, is nothing: Do not let it disturb you … Am I not here, I who am your Mother? Are you not under my shadow and protection? Am I not the source of your joy? Are you not in the hollow of my mantle, in the crossing of my arms? Do you need something more? Let nothing else worry you or disturb you.</a:t>
            </a:r>
          </a:p>
        </p:txBody>
      </p:sp>
      <p:grpSp>
        <p:nvGrpSpPr>
          <p:cNvPr id="16" name="Group 15">
            <a:extLst>
              <a:ext uri="{FF2B5EF4-FFF2-40B4-BE49-F238E27FC236}">
                <a16:creationId xmlns:a16="http://schemas.microsoft.com/office/drawing/2014/main" id="{CEBDCB18-ABE5-43B0-8B68-89FEDAECB8B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477388" y="482171"/>
            <a:ext cx="4074533" cy="5149101"/>
            <a:chOff x="7463259" y="583365"/>
            <a:chExt cx="4074533" cy="5181928"/>
          </a:xfrm>
        </p:grpSpPr>
        <p:sp>
          <p:nvSpPr>
            <p:cNvPr id="17" name="Rectangle 16">
              <a:extLst>
                <a:ext uri="{FF2B5EF4-FFF2-40B4-BE49-F238E27FC236}">
                  <a16:creationId xmlns:a16="http://schemas.microsoft.com/office/drawing/2014/main" id="{483C65C6-7268-490D-B4A8-927D45FAB6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3259" y="583365"/>
              <a:ext cx="4074533"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6133D4A5-82E5-43A0-9FF0-81B7AC16CD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76318" y="915807"/>
              <a:ext cx="3450289" cy="4494927"/>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5" name="Picture 4" descr="A picture containing text&#10;&#10;Description automatically generated">
            <a:extLst>
              <a:ext uri="{FF2B5EF4-FFF2-40B4-BE49-F238E27FC236}">
                <a16:creationId xmlns:a16="http://schemas.microsoft.com/office/drawing/2014/main" id="{E8E3E8D5-B211-F045-AA43-175FCDAD46D7}"/>
              </a:ext>
            </a:extLst>
          </p:cNvPr>
          <p:cNvPicPr>
            <a:picLocks noChangeAspect="1"/>
          </p:cNvPicPr>
          <p:nvPr/>
        </p:nvPicPr>
        <p:blipFill rotWithShape="1">
          <a:blip r:embed="rId2"/>
          <a:srcRect l="8776"/>
          <a:stretch/>
        </p:blipFill>
        <p:spPr>
          <a:xfrm>
            <a:off x="8116373" y="1116345"/>
            <a:ext cx="2799103" cy="3866172"/>
          </a:xfrm>
          <a:prstGeom prst="rect">
            <a:avLst/>
          </a:prstGeom>
        </p:spPr>
      </p:pic>
      <p:pic>
        <p:nvPicPr>
          <p:cNvPr id="20" name="Picture 19">
            <a:extLst>
              <a:ext uri="{FF2B5EF4-FFF2-40B4-BE49-F238E27FC236}">
                <a16:creationId xmlns:a16="http://schemas.microsoft.com/office/drawing/2014/main" id="{08EC5C75-E28F-4899-9C2E-39431B82B74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22" name="Straight Connector 21">
            <a:extLst>
              <a:ext uri="{FF2B5EF4-FFF2-40B4-BE49-F238E27FC236}">
                <a16:creationId xmlns:a16="http://schemas.microsoft.com/office/drawing/2014/main" id="{46AAE0A1-60AD-4190-B85D-2DD8148369C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090062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802083-CC77-0842-8622-45389119DC40}"/>
              </a:ext>
            </a:extLst>
          </p:cNvPr>
          <p:cNvSpPr>
            <a:spLocks noGrp="1"/>
          </p:cNvSpPr>
          <p:nvPr>
            <p:ph type="title"/>
          </p:nvPr>
        </p:nvSpPr>
        <p:spPr>
          <a:xfrm>
            <a:off x="1451579" y="804519"/>
            <a:ext cx="9603275" cy="1049235"/>
          </a:xfrm>
        </p:spPr>
        <p:txBody>
          <a:bodyPr>
            <a:normAutofit/>
          </a:bodyPr>
          <a:lstStyle/>
          <a:p>
            <a:r>
              <a:rPr lang="en-US" i="1"/>
              <a:t>Beautiful reflections from </a:t>
            </a:r>
            <a:br>
              <a:rPr lang="en-US" i="1"/>
            </a:br>
            <a:r>
              <a:rPr lang="en-US" i="1"/>
              <a:t>Antoine </a:t>
            </a:r>
            <a:r>
              <a:rPr lang="en-US" i="1" err="1"/>
              <a:t>Mekary</a:t>
            </a:r>
            <a:r>
              <a:rPr lang="en-US" i="1"/>
              <a:t> | ALETEIA | </a:t>
            </a:r>
            <a:r>
              <a:rPr lang="en-US" i="1" err="1"/>
              <a:t>I.Media</a:t>
            </a:r>
            <a:endParaRPr lang="en-US" i="1"/>
          </a:p>
        </p:txBody>
      </p:sp>
      <p:grpSp>
        <p:nvGrpSpPr>
          <p:cNvPr id="9" name="Group 8">
            <a:extLst>
              <a:ext uri="{FF2B5EF4-FFF2-40B4-BE49-F238E27FC236}">
                <a16:creationId xmlns:a16="http://schemas.microsoft.com/office/drawing/2014/main" id="{19449089-71F6-4499-850F-F8C8EE0CD5A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459130" y="2012810"/>
            <a:ext cx="3677027" cy="3453535"/>
            <a:chOff x="7807230" y="2012810"/>
            <a:chExt cx="3251252" cy="3459865"/>
          </a:xfrm>
        </p:grpSpPr>
        <p:sp>
          <p:nvSpPr>
            <p:cNvPr id="10" name="Rectangle 9">
              <a:extLst>
                <a:ext uri="{FF2B5EF4-FFF2-40B4-BE49-F238E27FC236}">
                  <a16:creationId xmlns:a16="http://schemas.microsoft.com/office/drawing/2014/main" id="{29B9A9E9-D0AB-4845-8BE2-439EE7C09E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07230" y="2012810"/>
              <a:ext cx="3251252" cy="3459865"/>
            </a:xfrm>
            <a:prstGeom prst="rect">
              <a:avLst/>
            </a:prstGeom>
            <a:gradFill>
              <a:gsLst>
                <a:gs pos="0">
                  <a:srgbClr val="000001"/>
                </a:gs>
                <a:gs pos="100000">
                  <a:srgbClr val="191919"/>
                </a:gs>
              </a:gsLst>
            </a:gradFill>
            <a:ln w="76200" cmpd="sng">
              <a:noFill/>
              <a:miter lim="800000"/>
            </a:ln>
            <a:effectLst>
              <a:outerShdw blurRad="127000" dist="1905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32E43AF-A39E-4E12-98DD-872962C75F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07231" y="2026142"/>
              <a:ext cx="3251250" cy="3440203"/>
            </a:xfrm>
            <a:prstGeom prst="rect">
              <a:avLst/>
            </a:prstGeom>
            <a:gradFill>
              <a:gsLst>
                <a:gs pos="0">
                  <a:srgbClr val="DADADA"/>
                </a:gs>
                <a:gs pos="100000">
                  <a:srgbClr val="FFFFFE"/>
                </a:gs>
              </a:gsLst>
              <a:lin ang="16200000" scaled="0"/>
            </a:gradFill>
            <a:ln w="762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w="38100" h="38100"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4" name="Picture 3">
            <a:extLst>
              <a:ext uri="{FF2B5EF4-FFF2-40B4-BE49-F238E27FC236}">
                <a16:creationId xmlns:a16="http://schemas.microsoft.com/office/drawing/2014/main" id="{CF311B7C-01B9-F544-8E59-09F983BB0FAC}"/>
              </a:ext>
            </a:extLst>
          </p:cNvPr>
          <p:cNvPicPr>
            <a:picLocks noChangeAspect="1"/>
          </p:cNvPicPr>
          <p:nvPr/>
        </p:nvPicPr>
        <p:blipFill rotWithShape="1">
          <a:blip r:embed="rId2"/>
          <a:srcRect l="13383" r="17328" b="2"/>
          <a:stretch/>
        </p:blipFill>
        <p:spPr>
          <a:xfrm>
            <a:off x="1635739" y="2174243"/>
            <a:ext cx="3336989" cy="3124351"/>
          </a:xfrm>
          <a:prstGeom prst="rect">
            <a:avLst/>
          </a:prstGeom>
        </p:spPr>
      </p:pic>
      <p:sp>
        <p:nvSpPr>
          <p:cNvPr id="3" name="Content Placeholder 2">
            <a:extLst>
              <a:ext uri="{FF2B5EF4-FFF2-40B4-BE49-F238E27FC236}">
                <a16:creationId xmlns:a16="http://schemas.microsoft.com/office/drawing/2014/main" id="{772855D8-9C10-CC4E-8E8E-F9F5C87922F0}"/>
              </a:ext>
            </a:extLst>
          </p:cNvPr>
          <p:cNvSpPr>
            <a:spLocks noGrp="1"/>
          </p:cNvSpPr>
          <p:nvPr>
            <p:ph idx="1"/>
          </p:nvPr>
        </p:nvSpPr>
        <p:spPr>
          <a:xfrm>
            <a:off x="5616433" y="2015734"/>
            <a:ext cx="5435733" cy="3450613"/>
          </a:xfrm>
        </p:spPr>
        <p:txBody>
          <a:bodyPr>
            <a:normAutofit/>
          </a:bodyPr>
          <a:lstStyle/>
          <a:p>
            <a:pPr>
              <a:lnSpc>
                <a:spcPct val="110000"/>
              </a:lnSpc>
            </a:pPr>
            <a:r>
              <a:rPr lang="en-US" sz="1400"/>
              <a:t>Her message, assuring her beloved child not to be afraid because she is present, is one that is familiar to all mothers. </a:t>
            </a:r>
            <a:r>
              <a:rPr lang="en-US" sz="1400" b="1"/>
              <a:t>How many times have we spoken similar words ourselves?</a:t>
            </a:r>
            <a:r>
              <a:rPr lang="en-US" sz="1400"/>
              <a:t> But to hear them spoken to us, instead of by us—to know how deeply and personally we are loved, not only by Christ but also by His cherished mother—is enough to take one’s breath away.</a:t>
            </a:r>
          </a:p>
          <a:p>
            <a:pPr>
              <a:lnSpc>
                <a:spcPct val="110000"/>
              </a:lnSpc>
            </a:pPr>
            <a:r>
              <a:rPr lang="en-US" sz="1400"/>
              <a:t>In pregnancy and motherhood, and indeed in almost all areas of life, it’s almost a guarantee that </a:t>
            </a:r>
            <a:r>
              <a:rPr lang="en-US" sz="1400" u="sng">
                <a:hlinkClick r:id="rId3"/>
              </a:rPr>
              <a:t>something won’t go as planned and expected</a:t>
            </a:r>
            <a:r>
              <a:rPr lang="en-US" sz="1400"/>
              <a:t>.</a:t>
            </a:r>
            <a:r>
              <a:rPr lang="en-US" sz="1400" b="1"/>
              <a:t> Through all of this, Our Lady of Guadalupe reassures us, saying, “Don’t be afraid. I’m here.”</a:t>
            </a:r>
            <a:r>
              <a:rPr lang="en-US" sz="1400"/>
              <a:t> In troubles and sorrow, in fear and confusion, like anxious children clinging to a sure refuge, we can find comfort in her embrace.</a:t>
            </a:r>
          </a:p>
          <a:p>
            <a:pPr>
              <a:lnSpc>
                <a:spcPct val="110000"/>
              </a:lnSpc>
            </a:pPr>
            <a:endParaRPr lang="en-US" sz="1400"/>
          </a:p>
        </p:txBody>
      </p:sp>
    </p:spTree>
    <p:extLst>
      <p:ext uri="{BB962C8B-B14F-4D97-AF65-F5344CB8AC3E}">
        <p14:creationId xmlns:p14="http://schemas.microsoft.com/office/powerpoint/2010/main" val="36845801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477DB3-54A9-F44C-B535-4D905DC6E66C}"/>
              </a:ext>
            </a:extLst>
          </p:cNvPr>
          <p:cNvSpPr>
            <a:spLocks noGrp="1"/>
          </p:cNvSpPr>
          <p:nvPr>
            <p:ph type="title"/>
          </p:nvPr>
        </p:nvSpPr>
        <p:spPr>
          <a:xfrm>
            <a:off x="1451579" y="804519"/>
            <a:ext cx="9603275" cy="1049235"/>
          </a:xfrm>
        </p:spPr>
        <p:txBody>
          <a:bodyPr>
            <a:normAutofit/>
          </a:bodyPr>
          <a:lstStyle/>
          <a:p>
            <a:r>
              <a:rPr lang="en-US" dirty="0"/>
              <a:t>2021 Dedicated to Saint Joseph</a:t>
            </a:r>
            <a:br>
              <a:rPr lang="en-US" dirty="0"/>
            </a:br>
            <a:endParaRPr lang="en-US" dirty="0"/>
          </a:p>
        </p:txBody>
      </p:sp>
      <p:sp>
        <p:nvSpPr>
          <p:cNvPr id="3" name="Content Placeholder 2">
            <a:extLst>
              <a:ext uri="{FF2B5EF4-FFF2-40B4-BE49-F238E27FC236}">
                <a16:creationId xmlns:a16="http://schemas.microsoft.com/office/drawing/2014/main" id="{9DB9A7DA-BE16-4A4C-A7D6-73780D48A32F}"/>
              </a:ext>
            </a:extLst>
          </p:cNvPr>
          <p:cNvSpPr>
            <a:spLocks noGrp="1"/>
          </p:cNvSpPr>
          <p:nvPr>
            <p:ph idx="1"/>
          </p:nvPr>
        </p:nvSpPr>
        <p:spPr>
          <a:xfrm>
            <a:off x="1451579" y="2015734"/>
            <a:ext cx="6195784" cy="3450613"/>
          </a:xfrm>
        </p:spPr>
        <p:txBody>
          <a:bodyPr>
            <a:normAutofit/>
          </a:bodyPr>
          <a:lstStyle/>
          <a:p>
            <a:pPr>
              <a:lnSpc>
                <a:spcPct val="110000"/>
              </a:lnSpc>
            </a:pPr>
            <a:r>
              <a:rPr lang="en-US" sz="1700" b="1"/>
              <a:t>Church grants plenary indulgence for year of St. Joseph</a:t>
            </a:r>
          </a:p>
          <a:p>
            <a:pPr>
              <a:lnSpc>
                <a:spcPct val="110000"/>
              </a:lnSpc>
            </a:pPr>
            <a:r>
              <a:rPr lang="en-US" sz="1700"/>
              <a:t>The Apostolic Penitentiary issues a Decree granting plenary indulgences for the year of St. Joseph proclaimed by Pope Francis on Tuesday. The special year will last from 8 December 2020 to 8 December 2021.</a:t>
            </a:r>
          </a:p>
          <a:p>
            <a:pPr>
              <a:lnSpc>
                <a:spcPct val="110000"/>
              </a:lnSpc>
            </a:pPr>
            <a:r>
              <a:rPr lang="en-US" sz="1700" b="1"/>
              <a:t>Church grants plenary indulgence for year of St. Joseph</a:t>
            </a:r>
          </a:p>
          <a:p>
            <a:pPr>
              <a:lnSpc>
                <a:spcPct val="110000"/>
              </a:lnSpc>
            </a:pPr>
            <a:r>
              <a:rPr lang="en-US" sz="1700"/>
              <a:t>The Apostolic Penitentiary issues a Decree granting plenary indulgences for the year of St. Joseph proclaimed by Pope Francis on Tuesday. The special year will last from 8 December 2020 to 8 December 2021.</a:t>
            </a:r>
          </a:p>
          <a:p>
            <a:pPr>
              <a:lnSpc>
                <a:spcPct val="110000"/>
              </a:lnSpc>
            </a:pPr>
            <a:endParaRPr lang="en-US" sz="1700"/>
          </a:p>
        </p:txBody>
      </p:sp>
      <p:pic>
        <p:nvPicPr>
          <p:cNvPr id="5" name="Picture 4">
            <a:extLst>
              <a:ext uri="{FF2B5EF4-FFF2-40B4-BE49-F238E27FC236}">
                <a16:creationId xmlns:a16="http://schemas.microsoft.com/office/drawing/2014/main" id="{591A47CA-DD42-014A-AA05-90F313299DDB}"/>
              </a:ext>
            </a:extLst>
          </p:cNvPr>
          <p:cNvPicPr>
            <a:picLocks noChangeAspect="1"/>
          </p:cNvPicPr>
          <p:nvPr/>
        </p:nvPicPr>
        <p:blipFill>
          <a:blip r:embed="rId2"/>
          <a:stretch>
            <a:fillRect/>
          </a:stretch>
        </p:blipFill>
        <p:spPr>
          <a:xfrm>
            <a:off x="7726704" y="2449286"/>
            <a:ext cx="3328150" cy="2305051"/>
          </a:xfrm>
          <a:prstGeom prst="rect">
            <a:avLst/>
          </a:prstGeom>
        </p:spPr>
      </p:pic>
    </p:spTree>
    <p:extLst>
      <p:ext uri="{BB962C8B-B14F-4D97-AF65-F5344CB8AC3E}">
        <p14:creationId xmlns:p14="http://schemas.microsoft.com/office/powerpoint/2010/main" val="755021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0419CA0-BFB4-4390-AB8F-5DBFCA45D4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5CF4C623-16D7-4722-8EFB-A5B0E3BC077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3897" y="1847088"/>
            <a:ext cx="5548039"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14" name="Rectangle 13">
            <a:extLst>
              <a:ext uri="{FF2B5EF4-FFF2-40B4-BE49-F238E27FC236}">
                <a16:creationId xmlns:a16="http://schemas.microsoft.com/office/drawing/2014/main" id="{596E9C81-ACBE-459E-A7D5-2BB824B68F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3" name="Content Placeholder 2">
            <a:extLst>
              <a:ext uri="{FF2B5EF4-FFF2-40B4-BE49-F238E27FC236}">
                <a16:creationId xmlns:a16="http://schemas.microsoft.com/office/drawing/2014/main" id="{315F819B-5F2E-1B49-821B-C98F2576CABD}"/>
              </a:ext>
            </a:extLst>
          </p:cNvPr>
          <p:cNvSpPr>
            <a:spLocks noGrp="1"/>
          </p:cNvSpPr>
          <p:nvPr>
            <p:ph idx="1"/>
          </p:nvPr>
        </p:nvSpPr>
        <p:spPr>
          <a:xfrm>
            <a:off x="1451580" y="2015732"/>
            <a:ext cx="5550355" cy="3450613"/>
          </a:xfrm>
        </p:spPr>
        <p:txBody>
          <a:bodyPr>
            <a:normAutofit/>
          </a:bodyPr>
          <a:lstStyle/>
          <a:p>
            <a:pPr>
              <a:lnSpc>
                <a:spcPct val="110000"/>
              </a:lnSpc>
            </a:pPr>
            <a:r>
              <a:rPr lang="en-US" sz="1700"/>
              <a:t>Pope Francis on Tuesday announced a special year dedicated to St. Joseph starting from 8 December 2020 until 8 December 2021, on the occasion of the 150th anniversary of the proclamation of St. Joseph as the Patron of the Universal Church, as well as the Solemnity of the Immaculate Conception of Our Lady.</a:t>
            </a:r>
          </a:p>
          <a:p>
            <a:pPr>
              <a:lnSpc>
                <a:spcPct val="110000"/>
              </a:lnSpc>
            </a:pPr>
            <a:r>
              <a:rPr lang="en-US" sz="1700"/>
              <a:t>The Apostolic Penitentiary also issued a decree granting special indulgences for the duration of the special year to celebrate the anniversary and “to perpetuate the entrustment of the whole Church to the powerful patronage of the Custodian of Jesus.”</a:t>
            </a:r>
          </a:p>
          <a:p>
            <a:pPr>
              <a:lnSpc>
                <a:spcPct val="110000"/>
              </a:lnSpc>
            </a:pPr>
            <a:endParaRPr lang="en-US" sz="1700"/>
          </a:p>
        </p:txBody>
      </p:sp>
      <p:grpSp>
        <p:nvGrpSpPr>
          <p:cNvPr id="16" name="Group 15">
            <a:extLst>
              <a:ext uri="{FF2B5EF4-FFF2-40B4-BE49-F238E27FC236}">
                <a16:creationId xmlns:a16="http://schemas.microsoft.com/office/drawing/2014/main" id="{CEBDCB18-ABE5-43B0-8B68-89FEDAECB8B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477388" y="482171"/>
            <a:ext cx="4074533" cy="5149101"/>
            <a:chOff x="7463259" y="583365"/>
            <a:chExt cx="4074533" cy="5181928"/>
          </a:xfrm>
        </p:grpSpPr>
        <p:sp>
          <p:nvSpPr>
            <p:cNvPr id="17" name="Rectangle 16">
              <a:extLst>
                <a:ext uri="{FF2B5EF4-FFF2-40B4-BE49-F238E27FC236}">
                  <a16:creationId xmlns:a16="http://schemas.microsoft.com/office/drawing/2014/main" id="{483C65C6-7268-490D-B4A8-927D45FAB6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3259" y="583365"/>
              <a:ext cx="4074533"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6133D4A5-82E5-43A0-9FF0-81B7AC16CD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76318" y="915807"/>
              <a:ext cx="3450289" cy="4494927"/>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5" name="Picture 4" descr="A picture containing wall, indoor, person, mammal&#10;&#10;Description automatically generated">
            <a:extLst>
              <a:ext uri="{FF2B5EF4-FFF2-40B4-BE49-F238E27FC236}">
                <a16:creationId xmlns:a16="http://schemas.microsoft.com/office/drawing/2014/main" id="{6FF927B2-4786-8841-9803-6B593C9E50A5}"/>
              </a:ext>
            </a:extLst>
          </p:cNvPr>
          <p:cNvPicPr>
            <a:picLocks noChangeAspect="1"/>
          </p:cNvPicPr>
          <p:nvPr/>
        </p:nvPicPr>
        <p:blipFill rotWithShape="1">
          <a:blip r:embed="rId2"/>
          <a:srcRect l="21023" r="23761" b="-2"/>
          <a:stretch/>
        </p:blipFill>
        <p:spPr>
          <a:xfrm>
            <a:off x="8116373" y="1116345"/>
            <a:ext cx="2799103" cy="3866172"/>
          </a:xfrm>
          <a:prstGeom prst="rect">
            <a:avLst/>
          </a:prstGeom>
        </p:spPr>
      </p:pic>
      <p:pic>
        <p:nvPicPr>
          <p:cNvPr id="20" name="Picture 19">
            <a:extLst>
              <a:ext uri="{FF2B5EF4-FFF2-40B4-BE49-F238E27FC236}">
                <a16:creationId xmlns:a16="http://schemas.microsoft.com/office/drawing/2014/main" id="{08EC5C75-E28F-4899-9C2E-39431B82B74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22" name="Straight Connector 21">
            <a:extLst>
              <a:ext uri="{FF2B5EF4-FFF2-40B4-BE49-F238E27FC236}">
                <a16:creationId xmlns:a16="http://schemas.microsoft.com/office/drawing/2014/main" id="{46AAE0A1-60AD-4190-B85D-2DD8148369C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567614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8E51B09-2B9E-4D82-A5F8-29F85CBE20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9240118-40F3-4A1C-85DC-4E58525CB6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pSp>
        <p:nvGrpSpPr>
          <p:cNvPr id="14" name="Group 13">
            <a:extLst>
              <a:ext uri="{FF2B5EF4-FFF2-40B4-BE49-F238E27FC236}">
                <a16:creationId xmlns:a16="http://schemas.microsoft.com/office/drawing/2014/main" id="{C269951F-7B8C-4336-BC68-9BA9843CEDA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32239" y="482171"/>
            <a:ext cx="4074533" cy="5149101"/>
            <a:chOff x="7463259" y="583365"/>
            <a:chExt cx="4074533" cy="5181928"/>
          </a:xfrm>
        </p:grpSpPr>
        <p:sp>
          <p:nvSpPr>
            <p:cNvPr id="15" name="Rectangle 14">
              <a:extLst>
                <a:ext uri="{FF2B5EF4-FFF2-40B4-BE49-F238E27FC236}">
                  <a16:creationId xmlns:a16="http://schemas.microsoft.com/office/drawing/2014/main" id="{CFD48101-E230-4669-8C1B-39BAAB2BBE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3259" y="583365"/>
              <a:ext cx="4074533"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18FA112-D8F0-41D3-9171-B0A3110E2A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76318" y="915807"/>
              <a:ext cx="3450289" cy="4494927"/>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18" name="Straight Connector 17">
            <a:extLst>
              <a:ext uri="{FF2B5EF4-FFF2-40B4-BE49-F238E27FC236}">
                <a16:creationId xmlns:a16="http://schemas.microsoft.com/office/drawing/2014/main" id="{A9087EE4-E285-4C8E-AC5F-CAE7D1FDE36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90359" y="1847088"/>
            <a:ext cx="5548039"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a:extLst>
              <a:ext uri="{FF2B5EF4-FFF2-40B4-BE49-F238E27FC236}">
                <a16:creationId xmlns:a16="http://schemas.microsoft.com/office/drawing/2014/main" id="{9FD1224E-E4AF-5E4A-84A0-A55B513A5BF2}"/>
              </a:ext>
            </a:extLst>
          </p:cNvPr>
          <p:cNvSpPr>
            <a:spLocks noGrp="1"/>
          </p:cNvSpPr>
          <p:nvPr>
            <p:ph type="title"/>
          </p:nvPr>
        </p:nvSpPr>
        <p:spPr>
          <a:xfrm>
            <a:off x="5188043" y="804520"/>
            <a:ext cx="5550355" cy="1049235"/>
          </a:xfrm>
        </p:spPr>
        <p:txBody>
          <a:bodyPr>
            <a:normAutofit/>
          </a:bodyPr>
          <a:lstStyle/>
          <a:p>
            <a:endParaRPr lang="en-US"/>
          </a:p>
        </p:txBody>
      </p:sp>
      <p:pic>
        <p:nvPicPr>
          <p:cNvPr id="5" name="Picture 4" descr="A picture containing mammal&#10;&#10;Description automatically generated">
            <a:extLst>
              <a:ext uri="{FF2B5EF4-FFF2-40B4-BE49-F238E27FC236}">
                <a16:creationId xmlns:a16="http://schemas.microsoft.com/office/drawing/2014/main" id="{01A8FA35-2B78-C047-95E0-182EA3F16502}"/>
              </a:ext>
            </a:extLst>
          </p:cNvPr>
          <p:cNvPicPr>
            <a:picLocks noChangeAspect="1"/>
          </p:cNvPicPr>
          <p:nvPr/>
        </p:nvPicPr>
        <p:blipFill rotWithShape="1">
          <a:blip r:embed="rId2"/>
          <a:srcRect r="3836" b="-2"/>
          <a:stretch/>
        </p:blipFill>
        <p:spPr>
          <a:xfrm>
            <a:off x="1285438" y="1116345"/>
            <a:ext cx="2799103" cy="3866172"/>
          </a:xfrm>
          <a:prstGeom prst="rect">
            <a:avLst/>
          </a:prstGeom>
        </p:spPr>
      </p:pic>
      <p:sp>
        <p:nvSpPr>
          <p:cNvPr id="3" name="Content Placeholder 2">
            <a:extLst>
              <a:ext uri="{FF2B5EF4-FFF2-40B4-BE49-F238E27FC236}">
                <a16:creationId xmlns:a16="http://schemas.microsoft.com/office/drawing/2014/main" id="{0E11327A-4E9C-D546-B4E6-37BCE74CD016}"/>
              </a:ext>
            </a:extLst>
          </p:cNvPr>
          <p:cNvSpPr>
            <a:spLocks noGrp="1"/>
          </p:cNvSpPr>
          <p:nvPr>
            <p:ph idx="1"/>
          </p:nvPr>
        </p:nvSpPr>
        <p:spPr>
          <a:xfrm>
            <a:off x="5188043" y="2015732"/>
            <a:ext cx="5550355" cy="3450613"/>
          </a:xfrm>
        </p:spPr>
        <p:txBody>
          <a:bodyPr>
            <a:normAutofit/>
          </a:bodyPr>
          <a:lstStyle/>
          <a:p>
            <a:r>
              <a:rPr lang="en-US" dirty="0"/>
              <a:t>During this period, the faithful will have the opportunity to commit themselves “with prayer and good works, to obtain, with the help of St. Joseph, head of the heavenly Family of Nazareth, comfort and relief from the serious human and social tribulations that besiege the contemporary world today.”</a:t>
            </a:r>
          </a:p>
        </p:txBody>
      </p:sp>
      <p:pic>
        <p:nvPicPr>
          <p:cNvPr id="20" name="Picture 19">
            <a:extLst>
              <a:ext uri="{FF2B5EF4-FFF2-40B4-BE49-F238E27FC236}">
                <a16:creationId xmlns:a16="http://schemas.microsoft.com/office/drawing/2014/main" id="{DD8AF6BD-5D32-4F8F-98B6-05F8A4390CB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22" name="Straight Connector 21">
            <a:extLst>
              <a:ext uri="{FF2B5EF4-FFF2-40B4-BE49-F238E27FC236}">
                <a16:creationId xmlns:a16="http://schemas.microsoft.com/office/drawing/2014/main" id="{B47013E4-D33D-425E-B32E-DE7D5CB5F30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990526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8B285-3A53-DF44-A9C2-CC60B807863F}"/>
              </a:ext>
            </a:extLst>
          </p:cNvPr>
          <p:cNvSpPr>
            <a:spLocks noGrp="1"/>
          </p:cNvSpPr>
          <p:nvPr>
            <p:ph type="title"/>
          </p:nvPr>
        </p:nvSpPr>
        <p:spPr>
          <a:xfrm>
            <a:off x="1451579" y="804519"/>
            <a:ext cx="9603275" cy="1049235"/>
          </a:xfrm>
        </p:spPr>
        <p:txBody>
          <a:bodyPr>
            <a:normAutofit/>
          </a:bodyPr>
          <a:lstStyle/>
          <a:p>
            <a:r>
              <a:rPr lang="en-US" dirty="0"/>
              <a:t>Devotion to St. Joseph</a:t>
            </a:r>
            <a:br>
              <a:rPr lang="en-US" dirty="0"/>
            </a:br>
            <a:endParaRPr lang="en-US" dirty="0"/>
          </a:p>
        </p:txBody>
      </p:sp>
      <p:sp>
        <p:nvSpPr>
          <p:cNvPr id="3" name="Content Placeholder 2">
            <a:extLst>
              <a:ext uri="{FF2B5EF4-FFF2-40B4-BE49-F238E27FC236}">
                <a16:creationId xmlns:a16="http://schemas.microsoft.com/office/drawing/2014/main" id="{661DCF6A-FCAF-4447-856E-246A287249A6}"/>
              </a:ext>
            </a:extLst>
          </p:cNvPr>
          <p:cNvSpPr>
            <a:spLocks noGrp="1"/>
          </p:cNvSpPr>
          <p:nvPr>
            <p:ph idx="1"/>
          </p:nvPr>
        </p:nvSpPr>
        <p:spPr>
          <a:xfrm>
            <a:off x="1451579" y="2015734"/>
            <a:ext cx="5435733" cy="3450613"/>
          </a:xfrm>
        </p:spPr>
        <p:txBody>
          <a:bodyPr>
            <a:normAutofit/>
          </a:bodyPr>
          <a:lstStyle/>
          <a:p>
            <a:pPr>
              <a:lnSpc>
                <a:spcPct val="110000"/>
              </a:lnSpc>
            </a:pPr>
            <a:r>
              <a:rPr lang="en-US" sz="1600"/>
              <a:t>The decree signed by Cardinal Mauro Piacenza, the Major Penitentiary of the Apostolic Penitentiary, and the Regent, Fr. Krzysztof </a:t>
            </a:r>
            <a:r>
              <a:rPr lang="en-US" sz="1600" err="1"/>
              <a:t>Nykiel</a:t>
            </a:r>
            <a:r>
              <a:rPr lang="en-US" sz="1600"/>
              <a:t>, notes that devotion to St. Joseph has grown extensively throughout the history of the Church, “which not only attributes to him high reverence after that of the Mother of God his spouse but has also given him multiple patronages.”</a:t>
            </a:r>
          </a:p>
          <a:p>
            <a:pPr>
              <a:lnSpc>
                <a:spcPct val="110000"/>
              </a:lnSpc>
            </a:pPr>
            <a:r>
              <a:rPr lang="en-US" sz="1600"/>
              <a:t>At the same time, the Magisterium of the Church continues to discover “old and new greatness in this treasure which is St. Joseph, like the master in the Gospel of Matthew who brings from his storeroom both the new and the old.”</a:t>
            </a:r>
          </a:p>
          <a:p>
            <a:pPr>
              <a:lnSpc>
                <a:spcPct val="110000"/>
              </a:lnSpc>
            </a:pPr>
            <a:endParaRPr lang="en-US" sz="1600"/>
          </a:p>
        </p:txBody>
      </p:sp>
      <p:grpSp>
        <p:nvGrpSpPr>
          <p:cNvPr id="10" name="Group 9">
            <a:extLst>
              <a:ext uri="{FF2B5EF4-FFF2-40B4-BE49-F238E27FC236}">
                <a16:creationId xmlns:a16="http://schemas.microsoft.com/office/drawing/2014/main" id="{FEB7DF70-0A31-4A61-9C8B-3333776A15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390413" y="2012810"/>
            <a:ext cx="3668069" cy="3453535"/>
            <a:chOff x="7807230" y="2012810"/>
            <a:chExt cx="3251252" cy="3459865"/>
          </a:xfrm>
        </p:grpSpPr>
        <p:sp>
          <p:nvSpPr>
            <p:cNvPr id="11" name="Rectangle 10">
              <a:extLst>
                <a:ext uri="{FF2B5EF4-FFF2-40B4-BE49-F238E27FC236}">
                  <a16:creationId xmlns:a16="http://schemas.microsoft.com/office/drawing/2014/main" id="{47926867-8D58-4875-8B76-E87E5BE825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07230" y="2012810"/>
              <a:ext cx="3251252" cy="3459865"/>
            </a:xfrm>
            <a:prstGeom prst="rect">
              <a:avLst/>
            </a:prstGeom>
            <a:gradFill>
              <a:gsLst>
                <a:gs pos="0">
                  <a:srgbClr val="000001"/>
                </a:gs>
                <a:gs pos="100000">
                  <a:srgbClr val="191919"/>
                </a:gs>
              </a:gsLst>
            </a:gradFill>
            <a:ln w="76200" cmpd="sng">
              <a:noFill/>
              <a:miter lim="800000"/>
            </a:ln>
            <a:effectLst>
              <a:outerShdw blurRad="127000" dist="1905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9F6663C-0F32-4FB9-B549-C2757F49F9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07231" y="2026142"/>
              <a:ext cx="3251250" cy="3440203"/>
            </a:xfrm>
            <a:prstGeom prst="rect">
              <a:avLst/>
            </a:prstGeom>
            <a:gradFill>
              <a:gsLst>
                <a:gs pos="0">
                  <a:srgbClr val="DADADA"/>
                </a:gs>
                <a:gs pos="100000">
                  <a:srgbClr val="FFFFFE"/>
                </a:gs>
              </a:gsLst>
              <a:lin ang="16200000" scaled="0"/>
            </a:gradFill>
            <a:ln w="762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w="38100" h="38100"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5" name="Picture 4" descr="A picture containing outdoor, person, posing&#10;&#10;Description automatically generated">
            <a:extLst>
              <a:ext uri="{FF2B5EF4-FFF2-40B4-BE49-F238E27FC236}">
                <a16:creationId xmlns:a16="http://schemas.microsoft.com/office/drawing/2014/main" id="{623CD03E-CF9D-B84F-9FB3-7C03DF22F9FE}"/>
              </a:ext>
            </a:extLst>
          </p:cNvPr>
          <p:cNvPicPr>
            <a:picLocks noChangeAspect="1"/>
          </p:cNvPicPr>
          <p:nvPr/>
        </p:nvPicPr>
        <p:blipFill rotWithShape="1">
          <a:blip r:embed="rId2"/>
          <a:srcRect l="12832" r="16094"/>
          <a:stretch/>
        </p:blipFill>
        <p:spPr>
          <a:xfrm>
            <a:off x="7554139" y="2174242"/>
            <a:ext cx="3336989" cy="3124351"/>
          </a:xfrm>
          <a:prstGeom prst="rect">
            <a:avLst/>
          </a:prstGeom>
        </p:spPr>
      </p:pic>
    </p:spTree>
    <p:extLst>
      <p:ext uri="{BB962C8B-B14F-4D97-AF65-F5344CB8AC3E}">
        <p14:creationId xmlns:p14="http://schemas.microsoft.com/office/powerpoint/2010/main" val="17007608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8BA914-6A90-674F-AC18-A7FA8B4AE3F0}"/>
              </a:ext>
            </a:extLst>
          </p:cNvPr>
          <p:cNvSpPr>
            <a:spLocks noGrp="1"/>
          </p:cNvSpPr>
          <p:nvPr>
            <p:ph type="title"/>
          </p:nvPr>
        </p:nvSpPr>
        <p:spPr/>
        <p:txBody>
          <a:bodyPr/>
          <a:lstStyle/>
          <a:p>
            <a:r>
              <a:rPr lang="en-US" dirty="0"/>
              <a:t>Conditions for the plenary indulgence</a:t>
            </a:r>
            <a:br>
              <a:rPr lang="en-US" dirty="0"/>
            </a:br>
            <a:endParaRPr lang="en-US" dirty="0"/>
          </a:p>
        </p:txBody>
      </p:sp>
      <p:sp>
        <p:nvSpPr>
          <p:cNvPr id="3" name="Content Placeholder 2">
            <a:extLst>
              <a:ext uri="{FF2B5EF4-FFF2-40B4-BE49-F238E27FC236}">
                <a16:creationId xmlns:a16="http://schemas.microsoft.com/office/drawing/2014/main" id="{DD836AF7-E885-9B43-A0BC-98E2990529A2}"/>
              </a:ext>
            </a:extLst>
          </p:cNvPr>
          <p:cNvSpPr>
            <a:spLocks noGrp="1"/>
          </p:cNvSpPr>
          <p:nvPr>
            <p:ph idx="1"/>
          </p:nvPr>
        </p:nvSpPr>
        <p:spPr/>
        <p:txBody>
          <a:bodyPr>
            <a:normAutofit lnSpcReduction="10000"/>
          </a:bodyPr>
          <a:lstStyle/>
          <a:p>
            <a:r>
              <a:rPr lang="en-US" dirty="0"/>
              <a:t>The plenary indulgence is granted to the faithful under the usual conditions (sacramental confession, Eucharistic Communion, and prayer for the Pope’s intentions) to Christians who, with a spirit detached from any sin, participate in the Year of St. Joseph on these occasions and manners indicated by the Apostolic Penitentiary:</a:t>
            </a:r>
          </a:p>
          <a:p>
            <a:r>
              <a:rPr lang="en-US" dirty="0"/>
              <a:t>The plenary indulgence is granted to those who will meditate for at least 30 minutes on the Lord’s Prayer,  or take part in a Spiritual Retreat of at least one day that includes a meditation on St. Joseph. “St. Joseph, an authentic man of faith, invites us”, the decree reads, “to rediscover our filial relationship with the Father, to renew fidelity to prayer, to listen and correspond with profound discernment to God’s will.”</a:t>
            </a:r>
          </a:p>
          <a:p>
            <a:endParaRPr lang="en-US" dirty="0"/>
          </a:p>
        </p:txBody>
      </p:sp>
    </p:spTree>
    <p:extLst>
      <p:ext uri="{BB962C8B-B14F-4D97-AF65-F5344CB8AC3E}">
        <p14:creationId xmlns:p14="http://schemas.microsoft.com/office/powerpoint/2010/main" val="12317417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D6EDB49-211E-499D-9A08-6C5FF3D06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8F9F37E-D3CF-4F3D-96C2-25307819DF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2" name="Rectangle 11">
            <a:extLst>
              <a:ext uri="{FF2B5EF4-FFF2-40B4-BE49-F238E27FC236}">
                <a16:creationId xmlns:a16="http://schemas.microsoft.com/office/drawing/2014/main" id="{C5FFF17D-767C-40E7-8C89-962F1F54BC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331" y="638508"/>
            <a:ext cx="10905339" cy="4843439"/>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69F39E1-619D-4D9E-8823-8BD8CC3206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0204" y="865667"/>
            <a:ext cx="10451592" cy="4389120"/>
          </a:xfrm>
          <a:prstGeom prst="rect">
            <a:avLst/>
          </a:prstGeom>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1003">
            <a:schemeClr val="lt1"/>
          </a:fillRef>
          <a:effectRef idx="2">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C8C53F47-DF50-454F-A5A6-6B969748D9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4796" y="1030259"/>
            <a:ext cx="10122408" cy="4059936"/>
          </a:xfrm>
          <a:prstGeom prst="rect">
            <a:avLst/>
          </a:prstGeom>
          <a:noFill/>
          <a:ln>
            <a:solidFill>
              <a:srgbClr val="4545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A27138E-97CF-F44E-8FE5-75D6DD84CB80}"/>
              </a:ext>
            </a:extLst>
          </p:cNvPr>
          <p:cNvSpPr>
            <a:spLocks noGrp="1"/>
          </p:cNvSpPr>
          <p:nvPr>
            <p:ph idx="1"/>
          </p:nvPr>
        </p:nvSpPr>
        <p:spPr>
          <a:xfrm>
            <a:off x="1451579" y="1376053"/>
            <a:ext cx="9405891" cy="3492509"/>
          </a:xfrm>
        </p:spPr>
        <p:txBody>
          <a:bodyPr>
            <a:normAutofit lnSpcReduction="10000"/>
          </a:bodyPr>
          <a:lstStyle/>
          <a:p>
            <a:pPr>
              <a:lnSpc>
                <a:spcPct val="110000"/>
              </a:lnSpc>
            </a:pPr>
            <a:r>
              <a:rPr lang="en-US" sz="1300" dirty="0"/>
              <a:t>The indulgence can also be obtained by those who, following St. Joseph’s example, will perform a spiritual or corporal work of mercy. St. Joseph “encourages us to rediscover the value of silence, prudence and loyalty in carrying out our duties,” the decree notes.</a:t>
            </a:r>
          </a:p>
          <a:p>
            <a:pPr>
              <a:lnSpc>
                <a:spcPct val="110000"/>
              </a:lnSpc>
            </a:pPr>
            <a:r>
              <a:rPr lang="en-US" sz="1300" dirty="0"/>
              <a:t> The recitation of the Holy Rosary in families and among engaged couples is another way of obtaining indulgences, in order that “all Christian families may be stimulated to recreate the same atmosphere of intimate communion, love and prayer that was in the Holy Family.”</a:t>
            </a:r>
          </a:p>
          <a:p>
            <a:pPr>
              <a:lnSpc>
                <a:spcPct val="110000"/>
              </a:lnSpc>
            </a:pPr>
            <a:r>
              <a:rPr lang="en-US" sz="1300" dirty="0"/>
              <a:t>Everyone who entrusts their daily activity to the protection of St. Joseph, and every faithful who invokes the intercession of St. Joseph so that those seeking work can find dignifying work can also obtain the plenary indulgence. On 1 May 1955, Pope Pius XII instituted the feast of St. Joseph “with the intent that the dignity of work be recognized by all, and that it inspires social life and laws, based on the fair distribution of rights and duties.”</a:t>
            </a:r>
          </a:p>
          <a:p>
            <a:pPr>
              <a:lnSpc>
                <a:spcPct val="110000"/>
              </a:lnSpc>
            </a:pPr>
            <a:r>
              <a:rPr lang="en-US" sz="1300" dirty="0"/>
              <a:t>The plenary indulgence is also granted to the faithful who will recite the Litany to St. Joseph (from the Latin tradition), or the </a:t>
            </a:r>
            <a:r>
              <a:rPr lang="en-US" sz="1300" i="1" dirty="0" err="1"/>
              <a:t>Akathistos</a:t>
            </a:r>
            <a:r>
              <a:rPr lang="en-US" sz="1300" dirty="0"/>
              <a:t> to St. Joseph (from the Byzantine tradition), or any other prayer to St. Joseph proper to the other liturgical traditions, for the persecuted Church </a:t>
            </a:r>
            <a:r>
              <a:rPr lang="en-US" sz="1300" i="1" dirty="0"/>
              <a:t>ad intra </a:t>
            </a:r>
            <a:r>
              <a:rPr lang="en-US" sz="1300" dirty="0"/>
              <a:t>and </a:t>
            </a:r>
            <a:r>
              <a:rPr lang="en-US" sz="1300" i="1" dirty="0"/>
              <a:t>ad extra, </a:t>
            </a:r>
            <a:r>
              <a:rPr lang="en-US" sz="1300" dirty="0"/>
              <a:t>and for the relief of all Christians suffering all forms of persecution. Because, the decree notes, “the flight of the Holy Family to Egypt shows us that God is there where man is in danger, where man suffers, where he runs away, where he experiences rejection and abandonment.”</a:t>
            </a:r>
          </a:p>
        </p:txBody>
      </p:sp>
      <p:pic>
        <p:nvPicPr>
          <p:cNvPr id="18" name="Picture 17">
            <a:extLst>
              <a:ext uri="{FF2B5EF4-FFF2-40B4-BE49-F238E27FC236}">
                <a16:creationId xmlns:a16="http://schemas.microsoft.com/office/drawing/2014/main" id="{6A26901A-BC62-4A3A-A07A-65E1F3DDDEC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Tree>
    <p:extLst>
      <p:ext uri="{BB962C8B-B14F-4D97-AF65-F5344CB8AC3E}">
        <p14:creationId xmlns:p14="http://schemas.microsoft.com/office/powerpoint/2010/main" val="20846111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560D9-F495-EB40-BA76-EE561BF8C15B}"/>
              </a:ext>
            </a:extLst>
          </p:cNvPr>
          <p:cNvSpPr>
            <a:spLocks noGrp="1"/>
          </p:cNvSpPr>
          <p:nvPr>
            <p:ph type="title"/>
          </p:nvPr>
        </p:nvSpPr>
        <p:spPr>
          <a:xfrm>
            <a:off x="1451579" y="804519"/>
            <a:ext cx="9603275" cy="1049235"/>
          </a:xfrm>
        </p:spPr>
        <p:txBody>
          <a:bodyPr>
            <a:normAutofit/>
          </a:bodyPr>
          <a:lstStyle/>
          <a:p>
            <a:r>
              <a:rPr lang="en-US" dirty="0"/>
              <a:t>A universal saint</a:t>
            </a:r>
            <a:br>
              <a:rPr lang="en-US" dirty="0"/>
            </a:br>
            <a:endParaRPr lang="en-US" dirty="0"/>
          </a:p>
        </p:txBody>
      </p:sp>
      <p:sp>
        <p:nvSpPr>
          <p:cNvPr id="3" name="Content Placeholder 2">
            <a:extLst>
              <a:ext uri="{FF2B5EF4-FFF2-40B4-BE49-F238E27FC236}">
                <a16:creationId xmlns:a16="http://schemas.microsoft.com/office/drawing/2014/main" id="{70F551C7-6F75-3641-B30D-1C9E28877854}"/>
              </a:ext>
            </a:extLst>
          </p:cNvPr>
          <p:cNvSpPr>
            <a:spLocks noGrp="1"/>
          </p:cNvSpPr>
          <p:nvPr>
            <p:ph idx="1"/>
          </p:nvPr>
        </p:nvSpPr>
        <p:spPr>
          <a:xfrm>
            <a:off x="1451579" y="2015734"/>
            <a:ext cx="5435733" cy="3450613"/>
          </a:xfrm>
        </p:spPr>
        <p:txBody>
          <a:bodyPr>
            <a:normAutofit/>
          </a:bodyPr>
          <a:lstStyle/>
          <a:p>
            <a:pPr>
              <a:lnSpc>
                <a:spcPct val="110000"/>
              </a:lnSpc>
            </a:pPr>
            <a:r>
              <a:rPr lang="en-US" sz="1400"/>
              <a:t>In addition to these, the Apostolic Penitentiary grants a plenary indulgence to the faithful who will recite any legitimately approved prayer or act of piety in honor of St. Joseph, for example, “To you, O blessed Joseph” especially on “19 March, on 1 May, the Feast of the Holy Family of Jesus, Mary and Joseph, on St. Joseph’s Sunday (according to the Byzantine tradition) on the 19th of each month and every Wednesday, a day dedicated to the memory of the saint according to the Latin tradition.”</a:t>
            </a:r>
          </a:p>
          <a:p>
            <a:pPr>
              <a:lnSpc>
                <a:spcPct val="110000"/>
              </a:lnSpc>
            </a:pPr>
            <a:r>
              <a:rPr lang="en-US" sz="1400"/>
              <a:t>The decree recalls the universality of St. Joseph’s patronage of the Church, noting that St. Teresa of Ávila recognized him as "a protector for all the circumstances of life". Pope St. John Paul II also said that St. Joseph has “a renewed relevance for the Church of our time, in relation to the new Christian millennium.”</a:t>
            </a:r>
          </a:p>
          <a:p>
            <a:pPr>
              <a:lnSpc>
                <a:spcPct val="110000"/>
              </a:lnSpc>
            </a:pPr>
            <a:endParaRPr lang="en-US" sz="1400"/>
          </a:p>
        </p:txBody>
      </p:sp>
      <p:grpSp>
        <p:nvGrpSpPr>
          <p:cNvPr id="10" name="Group 9">
            <a:extLst>
              <a:ext uri="{FF2B5EF4-FFF2-40B4-BE49-F238E27FC236}">
                <a16:creationId xmlns:a16="http://schemas.microsoft.com/office/drawing/2014/main" id="{FEB7DF70-0A31-4A61-9C8B-3333776A15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390413" y="2012810"/>
            <a:ext cx="3668069" cy="3453535"/>
            <a:chOff x="7807230" y="2012810"/>
            <a:chExt cx="3251252" cy="3459865"/>
          </a:xfrm>
        </p:grpSpPr>
        <p:sp>
          <p:nvSpPr>
            <p:cNvPr id="11" name="Rectangle 10">
              <a:extLst>
                <a:ext uri="{FF2B5EF4-FFF2-40B4-BE49-F238E27FC236}">
                  <a16:creationId xmlns:a16="http://schemas.microsoft.com/office/drawing/2014/main" id="{47926867-8D58-4875-8B76-E87E5BE825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07230" y="2012810"/>
              <a:ext cx="3251252" cy="3459865"/>
            </a:xfrm>
            <a:prstGeom prst="rect">
              <a:avLst/>
            </a:prstGeom>
            <a:gradFill>
              <a:gsLst>
                <a:gs pos="0">
                  <a:srgbClr val="000001"/>
                </a:gs>
                <a:gs pos="100000">
                  <a:srgbClr val="191919"/>
                </a:gs>
              </a:gsLst>
            </a:gradFill>
            <a:ln w="76200" cmpd="sng">
              <a:noFill/>
              <a:miter lim="800000"/>
            </a:ln>
            <a:effectLst>
              <a:outerShdw blurRad="127000" dist="1905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9F6663C-0F32-4FB9-B549-C2757F49F9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07231" y="2026142"/>
              <a:ext cx="3251250" cy="3440203"/>
            </a:xfrm>
            <a:prstGeom prst="rect">
              <a:avLst/>
            </a:prstGeom>
            <a:gradFill>
              <a:gsLst>
                <a:gs pos="0">
                  <a:srgbClr val="DADADA"/>
                </a:gs>
                <a:gs pos="100000">
                  <a:srgbClr val="FFFFFE"/>
                </a:gs>
              </a:gsLst>
              <a:lin ang="16200000" scaled="0"/>
            </a:gradFill>
            <a:ln w="762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w="38100" h="38100"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5" name="Picture 4" descr="A picture containing text&#10;&#10;Description automatically generated">
            <a:extLst>
              <a:ext uri="{FF2B5EF4-FFF2-40B4-BE49-F238E27FC236}">
                <a16:creationId xmlns:a16="http://schemas.microsoft.com/office/drawing/2014/main" id="{F869A9B2-8251-2843-A45F-DB711151A03E}"/>
              </a:ext>
            </a:extLst>
          </p:cNvPr>
          <p:cNvPicPr>
            <a:picLocks noChangeAspect="1"/>
          </p:cNvPicPr>
          <p:nvPr/>
        </p:nvPicPr>
        <p:blipFill rotWithShape="1">
          <a:blip r:embed="rId2"/>
          <a:srcRect l="11364" r="2" b="2"/>
          <a:stretch/>
        </p:blipFill>
        <p:spPr>
          <a:xfrm>
            <a:off x="7554139" y="2174242"/>
            <a:ext cx="3336989" cy="3124351"/>
          </a:xfrm>
          <a:prstGeom prst="rect">
            <a:avLst/>
          </a:prstGeom>
        </p:spPr>
      </p:pic>
    </p:spTree>
    <p:extLst>
      <p:ext uri="{BB962C8B-B14F-4D97-AF65-F5344CB8AC3E}">
        <p14:creationId xmlns:p14="http://schemas.microsoft.com/office/powerpoint/2010/main" val="9105375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7F132-3CE1-EC46-B143-A8BF69609FA0}"/>
              </a:ext>
            </a:extLst>
          </p:cNvPr>
          <p:cNvSpPr>
            <a:spLocks noGrp="1"/>
          </p:cNvSpPr>
          <p:nvPr>
            <p:ph type="title"/>
          </p:nvPr>
        </p:nvSpPr>
        <p:spPr>
          <a:xfrm>
            <a:off x="1451579" y="804519"/>
            <a:ext cx="9603275" cy="1049235"/>
          </a:xfrm>
        </p:spPr>
        <p:txBody>
          <a:bodyPr>
            <a:normAutofit/>
          </a:bodyPr>
          <a:lstStyle/>
          <a:p>
            <a:r>
              <a:rPr lang="en-US" dirty="0"/>
              <a:t>For the sick</a:t>
            </a:r>
            <a:br>
              <a:rPr lang="en-US" dirty="0"/>
            </a:br>
            <a:endParaRPr lang="en-US" dirty="0"/>
          </a:p>
        </p:txBody>
      </p:sp>
      <p:sp>
        <p:nvSpPr>
          <p:cNvPr id="3" name="Content Placeholder 2">
            <a:extLst>
              <a:ext uri="{FF2B5EF4-FFF2-40B4-BE49-F238E27FC236}">
                <a16:creationId xmlns:a16="http://schemas.microsoft.com/office/drawing/2014/main" id="{AD866E6E-4445-4B41-BA5B-7EEB9324BC36}"/>
              </a:ext>
            </a:extLst>
          </p:cNvPr>
          <p:cNvSpPr>
            <a:spLocks noGrp="1"/>
          </p:cNvSpPr>
          <p:nvPr>
            <p:ph idx="1"/>
          </p:nvPr>
        </p:nvSpPr>
        <p:spPr>
          <a:xfrm>
            <a:off x="1451579" y="2015734"/>
            <a:ext cx="5435733" cy="3450613"/>
          </a:xfrm>
        </p:spPr>
        <p:txBody>
          <a:bodyPr>
            <a:normAutofit/>
          </a:bodyPr>
          <a:lstStyle/>
          <a:p>
            <a:pPr>
              <a:lnSpc>
                <a:spcPct val="110000"/>
              </a:lnSpc>
            </a:pPr>
            <a:r>
              <a:rPr lang="en-US" sz="1900"/>
              <a:t>Amid the ongoing Covid-19 health crisis, the gift of the plenary indulgence is also extended to the sick, the elderly, the dying and all those who for legitimate reasons are unable to leave their homes.</a:t>
            </a:r>
          </a:p>
          <a:p>
            <a:pPr>
              <a:lnSpc>
                <a:spcPct val="110000"/>
              </a:lnSpc>
            </a:pPr>
            <a:r>
              <a:rPr lang="en-US" sz="1900"/>
              <a:t>They too can obtain the plenary indulgences if they are detached from any sin and have the intention of fulfilling, as soon as possible, the three usual conditions and recite an act of piety in honor of St. Joseph, offering to God the pains and hardships of their lives.</a:t>
            </a:r>
          </a:p>
          <a:p>
            <a:pPr>
              <a:lnSpc>
                <a:spcPct val="110000"/>
              </a:lnSpc>
            </a:pPr>
            <a:endParaRPr lang="en-US" sz="1900"/>
          </a:p>
        </p:txBody>
      </p:sp>
      <p:grpSp>
        <p:nvGrpSpPr>
          <p:cNvPr id="10" name="Group 9">
            <a:extLst>
              <a:ext uri="{FF2B5EF4-FFF2-40B4-BE49-F238E27FC236}">
                <a16:creationId xmlns:a16="http://schemas.microsoft.com/office/drawing/2014/main" id="{FEB7DF70-0A31-4A61-9C8B-3333776A15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390413" y="2012810"/>
            <a:ext cx="3668069" cy="3453535"/>
            <a:chOff x="7807230" y="2012810"/>
            <a:chExt cx="3251252" cy="3459865"/>
          </a:xfrm>
        </p:grpSpPr>
        <p:sp>
          <p:nvSpPr>
            <p:cNvPr id="11" name="Rectangle 10">
              <a:extLst>
                <a:ext uri="{FF2B5EF4-FFF2-40B4-BE49-F238E27FC236}">
                  <a16:creationId xmlns:a16="http://schemas.microsoft.com/office/drawing/2014/main" id="{47926867-8D58-4875-8B76-E87E5BE825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07230" y="2012810"/>
              <a:ext cx="3251252" cy="3459865"/>
            </a:xfrm>
            <a:prstGeom prst="rect">
              <a:avLst/>
            </a:prstGeom>
            <a:gradFill>
              <a:gsLst>
                <a:gs pos="0">
                  <a:srgbClr val="000001"/>
                </a:gs>
                <a:gs pos="100000">
                  <a:srgbClr val="191919"/>
                </a:gs>
              </a:gsLst>
            </a:gradFill>
            <a:ln w="76200" cmpd="sng">
              <a:noFill/>
              <a:miter lim="800000"/>
            </a:ln>
            <a:effectLst>
              <a:outerShdw blurRad="127000" dist="1905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9F6663C-0F32-4FB9-B549-C2757F49F9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07231" y="2026142"/>
              <a:ext cx="3251250" cy="3440203"/>
            </a:xfrm>
            <a:prstGeom prst="rect">
              <a:avLst/>
            </a:prstGeom>
            <a:gradFill>
              <a:gsLst>
                <a:gs pos="0">
                  <a:srgbClr val="DADADA"/>
                </a:gs>
                <a:gs pos="100000">
                  <a:srgbClr val="FFFFFE"/>
                </a:gs>
              </a:gsLst>
              <a:lin ang="16200000" scaled="0"/>
            </a:gradFill>
            <a:ln w="762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w="38100" h="38100"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5" name="Picture 4">
            <a:extLst>
              <a:ext uri="{FF2B5EF4-FFF2-40B4-BE49-F238E27FC236}">
                <a16:creationId xmlns:a16="http://schemas.microsoft.com/office/drawing/2014/main" id="{AF88EADE-3C89-4541-B73E-C7542ABBBA59}"/>
              </a:ext>
            </a:extLst>
          </p:cNvPr>
          <p:cNvPicPr>
            <a:picLocks noChangeAspect="1"/>
          </p:cNvPicPr>
          <p:nvPr/>
        </p:nvPicPr>
        <p:blipFill rotWithShape="1">
          <a:blip r:embed="rId2"/>
          <a:srcRect t="11988" b="13705"/>
          <a:stretch/>
        </p:blipFill>
        <p:spPr>
          <a:xfrm>
            <a:off x="7554139" y="2174242"/>
            <a:ext cx="3336989" cy="3124351"/>
          </a:xfrm>
          <a:prstGeom prst="rect">
            <a:avLst/>
          </a:prstGeom>
        </p:spPr>
      </p:pic>
    </p:spTree>
    <p:extLst>
      <p:ext uri="{BB962C8B-B14F-4D97-AF65-F5344CB8AC3E}">
        <p14:creationId xmlns:p14="http://schemas.microsoft.com/office/powerpoint/2010/main" val="836428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47" name="Rectangle 46">
            <a:extLst>
              <a:ext uri="{FF2B5EF4-FFF2-40B4-BE49-F238E27FC236}">
                <a16:creationId xmlns:a16="http://schemas.microsoft.com/office/drawing/2014/main" id="{EEA869E1-F851-4A52-92F5-77E592B76A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49" name="Picture 48">
            <a:extLst>
              <a:ext uri="{FF2B5EF4-FFF2-40B4-BE49-F238E27FC236}">
                <a16:creationId xmlns:a16="http://schemas.microsoft.com/office/drawing/2014/main" id="{B083AD55-8296-44BD-8E14-DD2DDBC351B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51" name="Straight Connector 50">
            <a:extLst>
              <a:ext uri="{FF2B5EF4-FFF2-40B4-BE49-F238E27FC236}">
                <a16:creationId xmlns:a16="http://schemas.microsoft.com/office/drawing/2014/main" id="{2BF46B26-15FC-4C5A-94FA-AE9ED64B5C2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912F6065-5345-44BD-B66E-5487CCD7A9B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55" name="Rectangle 54">
            <a:extLst>
              <a:ext uri="{FF2B5EF4-FFF2-40B4-BE49-F238E27FC236}">
                <a16:creationId xmlns:a16="http://schemas.microsoft.com/office/drawing/2014/main" id="{0EF77632-1A0C-4B9F-829B-226E68A78E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F3DCFC27-6BCE-42B6-8372-070EA07685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pic>
        <p:nvPicPr>
          <p:cNvPr id="5" name="Content Placeholder 4">
            <a:extLst>
              <a:ext uri="{FF2B5EF4-FFF2-40B4-BE49-F238E27FC236}">
                <a16:creationId xmlns:a16="http://schemas.microsoft.com/office/drawing/2014/main" id="{BBE857D5-3FF8-4C43-84FE-384B54F6D24C}"/>
              </a:ext>
            </a:extLst>
          </p:cNvPr>
          <p:cNvPicPr>
            <a:picLocks noGrp="1" noChangeAspect="1"/>
          </p:cNvPicPr>
          <p:nvPr>
            <p:ph idx="1"/>
          </p:nvPr>
        </p:nvPicPr>
        <p:blipFill>
          <a:blip r:embed="rId3"/>
          <a:stretch>
            <a:fillRect/>
          </a:stretch>
        </p:blipFill>
        <p:spPr>
          <a:xfrm>
            <a:off x="2057061" y="643992"/>
            <a:ext cx="3670589" cy="3495040"/>
          </a:xfrm>
          <a:prstGeom prst="rect">
            <a:avLst/>
          </a:prstGeom>
        </p:spPr>
      </p:pic>
      <p:pic>
        <p:nvPicPr>
          <p:cNvPr id="7" name="Picture 6" descr="A picture containing nature, fire&#10;&#10;Description automatically generated">
            <a:extLst>
              <a:ext uri="{FF2B5EF4-FFF2-40B4-BE49-F238E27FC236}">
                <a16:creationId xmlns:a16="http://schemas.microsoft.com/office/drawing/2014/main" id="{7BB56D0D-4784-884E-A2E4-C34761994E9A}"/>
              </a:ext>
            </a:extLst>
          </p:cNvPr>
          <p:cNvPicPr>
            <a:picLocks noChangeAspect="1"/>
          </p:cNvPicPr>
          <p:nvPr/>
        </p:nvPicPr>
        <p:blipFill>
          <a:blip r:embed="rId4"/>
          <a:stretch>
            <a:fillRect/>
          </a:stretch>
        </p:blipFill>
        <p:spPr>
          <a:xfrm>
            <a:off x="6171060" y="1218520"/>
            <a:ext cx="4242437" cy="2345983"/>
          </a:xfrm>
          <a:prstGeom prst="rect">
            <a:avLst/>
          </a:prstGeom>
        </p:spPr>
      </p:pic>
      <p:cxnSp>
        <p:nvCxnSpPr>
          <p:cNvPr id="59" name="Straight Connector 58">
            <a:extLst>
              <a:ext uri="{FF2B5EF4-FFF2-40B4-BE49-F238E27FC236}">
                <a16:creationId xmlns:a16="http://schemas.microsoft.com/office/drawing/2014/main" id="{96A4B1E0-284C-4A01-8141-A24D2B8EE09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76728" y="5027185"/>
            <a:ext cx="8643010" cy="0"/>
          </a:xfrm>
          <a:prstGeom prst="line">
            <a:avLst/>
          </a:prstGeom>
          <a:ln w="31750"/>
        </p:spPr>
        <p:style>
          <a:lnRef idx="3">
            <a:schemeClr val="accent1"/>
          </a:lnRef>
          <a:fillRef idx="0">
            <a:schemeClr val="accent1"/>
          </a:fillRef>
          <a:effectRef idx="2">
            <a:schemeClr val="accent1"/>
          </a:effectRef>
          <a:fontRef idx="minor">
            <a:schemeClr val="tx1"/>
          </a:fontRef>
        </p:style>
      </p:cxnSp>
      <p:pic>
        <p:nvPicPr>
          <p:cNvPr id="61" name="Picture 60">
            <a:extLst>
              <a:ext uri="{FF2B5EF4-FFF2-40B4-BE49-F238E27FC236}">
                <a16:creationId xmlns:a16="http://schemas.microsoft.com/office/drawing/2014/main" id="{F82046CE-87C5-4670-A404-6AB453F5A92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63" name="Straight Connector 62">
            <a:extLst>
              <a:ext uri="{FF2B5EF4-FFF2-40B4-BE49-F238E27FC236}">
                <a16:creationId xmlns:a16="http://schemas.microsoft.com/office/drawing/2014/main" id="{A224BAD7-5931-4CA6-BB58-0CBCFCFA65A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730626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1CE580D1-F917-4567-AFB4-99AA9B52AD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5" name="Picture 14">
            <a:extLst>
              <a:ext uri="{FF2B5EF4-FFF2-40B4-BE49-F238E27FC236}">
                <a16:creationId xmlns:a16="http://schemas.microsoft.com/office/drawing/2014/main" id="{1F5620B8-A2D8-4568-B566-F0453A0D916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7" name="Straight Connector 16">
            <a:extLst>
              <a:ext uri="{FF2B5EF4-FFF2-40B4-BE49-F238E27FC236}">
                <a16:creationId xmlns:a16="http://schemas.microsoft.com/office/drawing/2014/main" id="{1C7D2BA4-4B7A-4596-8BCC-5CF71542389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977F1E1-2B6F-4BB6-899F-67D8764D83C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21" name="Rectangle 20">
            <a:extLst>
              <a:ext uri="{FF2B5EF4-FFF2-40B4-BE49-F238E27FC236}">
                <a16:creationId xmlns:a16="http://schemas.microsoft.com/office/drawing/2014/main" id="{2575FA17-E26B-40E2-8969-AB78A28597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36FC830E-75F0-46B7-99D3-A9F5004A3A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7" name="Title 6">
            <a:extLst>
              <a:ext uri="{FF2B5EF4-FFF2-40B4-BE49-F238E27FC236}">
                <a16:creationId xmlns:a16="http://schemas.microsoft.com/office/drawing/2014/main" id="{82B89170-ACE7-0747-BA8D-D3AAC26D421A}"/>
              </a:ext>
            </a:extLst>
          </p:cNvPr>
          <p:cNvSpPr>
            <a:spLocks noGrp="1"/>
          </p:cNvSpPr>
          <p:nvPr>
            <p:ph type="title"/>
          </p:nvPr>
        </p:nvSpPr>
        <p:spPr>
          <a:xfrm>
            <a:off x="5193458" y="964769"/>
            <a:ext cx="5525305" cy="3139919"/>
          </a:xfrm>
        </p:spPr>
        <p:txBody>
          <a:bodyPr vert="horz" lIns="91440" tIns="45720" rIns="91440" bIns="0" rtlCol="0" anchor="b">
            <a:normAutofit/>
          </a:bodyPr>
          <a:lstStyle/>
          <a:p>
            <a:r>
              <a:rPr lang="en-US" sz="1200"/>
              <a:t>The most important part of devotion to St. Joseph is imitating his example.</a:t>
            </a:r>
            <a:br>
              <a:rPr lang="en-US" sz="1200"/>
            </a:br>
            <a:r>
              <a:rPr lang="en-US" sz="1200"/>
              <a:t>While prayers and devotions are important to honor St. Joseph, what is more important is to imitate the life and example of the foster-father of Jesus.</a:t>
            </a:r>
            <a:br>
              <a:rPr lang="en-US" sz="1200"/>
            </a:br>
            <a:r>
              <a:rPr lang="en-US" sz="1200"/>
              <a:t>In the 19th-century book Devotion to Saint Joseph, the author explains this concept plainly.</a:t>
            </a:r>
            <a:br>
              <a:rPr lang="en-US" sz="1200"/>
            </a:br>
            <a:r>
              <a:rPr lang="en-US" sz="1200"/>
              <a:t>The most excellent devotion towards our holy patrons consists in imitating their virtues. Endeavor each day to practice some of those virtues which shone in St Joseph; for example, conformity to the holy will of God.The book also details a helpful practice that can remind you to imitate St. Joseph.</a:t>
            </a:r>
            <a:br>
              <a:rPr lang="en-US" sz="1200"/>
            </a:br>
            <a:r>
              <a:rPr lang="en-US" sz="1200"/>
              <a:t>Father Louis Lalemant, having chosen St Joseph for model of the interior life, practiced each day in his honor the following exercises: two in the morning and two in the evening.</a:t>
            </a:r>
            <a:br>
              <a:rPr lang="en-US" sz="1200"/>
            </a:br>
            <a:endParaRPr lang="en-US" sz="1200"/>
          </a:p>
        </p:txBody>
      </p:sp>
      <p:grpSp>
        <p:nvGrpSpPr>
          <p:cNvPr id="25" name="Group 24">
            <a:extLst>
              <a:ext uri="{FF2B5EF4-FFF2-40B4-BE49-F238E27FC236}">
                <a16:creationId xmlns:a16="http://schemas.microsoft.com/office/drawing/2014/main" id="{FAC35448-8BBA-4C96-BD88-F8DF9A926E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32239" y="482171"/>
            <a:ext cx="4074533" cy="5149101"/>
            <a:chOff x="7463259" y="583365"/>
            <a:chExt cx="4074533" cy="5181928"/>
          </a:xfrm>
        </p:grpSpPr>
        <p:sp>
          <p:nvSpPr>
            <p:cNvPr id="26" name="Rectangle 25">
              <a:extLst>
                <a:ext uri="{FF2B5EF4-FFF2-40B4-BE49-F238E27FC236}">
                  <a16:creationId xmlns:a16="http://schemas.microsoft.com/office/drawing/2014/main" id="{8FB1F5AC-AE39-4EB5-9BA6-86E153BE43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3259" y="583365"/>
              <a:ext cx="4074533"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0187B203-1502-4FCD-ACBB-9E7F4D1FAE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76318" y="915807"/>
              <a:ext cx="3450289" cy="4494927"/>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8" name="Picture 7">
            <a:extLst>
              <a:ext uri="{FF2B5EF4-FFF2-40B4-BE49-F238E27FC236}">
                <a16:creationId xmlns:a16="http://schemas.microsoft.com/office/drawing/2014/main" id="{E99991D3-9E8A-5044-A344-B7B960BC4BF5}"/>
              </a:ext>
            </a:extLst>
          </p:cNvPr>
          <p:cNvPicPr>
            <a:picLocks noChangeAspect="1"/>
          </p:cNvPicPr>
          <p:nvPr/>
        </p:nvPicPr>
        <p:blipFill rotWithShape="1">
          <a:blip r:embed="rId3"/>
          <a:srcRect b="10889"/>
          <a:stretch/>
        </p:blipFill>
        <p:spPr>
          <a:xfrm>
            <a:off x="1271223" y="1116345"/>
            <a:ext cx="2799103" cy="3866172"/>
          </a:xfrm>
          <a:prstGeom prst="rect">
            <a:avLst/>
          </a:prstGeom>
        </p:spPr>
      </p:pic>
      <p:cxnSp>
        <p:nvCxnSpPr>
          <p:cNvPr id="29" name="Straight Connector 28">
            <a:extLst>
              <a:ext uri="{FF2B5EF4-FFF2-40B4-BE49-F238E27FC236}">
                <a16:creationId xmlns:a16="http://schemas.microsoft.com/office/drawing/2014/main" id="{16ADBD48-4538-4DD3-AF0F-FC49D689909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93459" y="4213102"/>
            <a:ext cx="5536119" cy="0"/>
          </a:xfrm>
          <a:prstGeom prst="line">
            <a:avLst/>
          </a:prstGeom>
          <a:ln w="31750"/>
        </p:spPr>
        <p:style>
          <a:lnRef idx="3">
            <a:schemeClr val="accent1"/>
          </a:lnRef>
          <a:fillRef idx="0">
            <a:schemeClr val="accent1"/>
          </a:fillRef>
          <a:effectRef idx="2">
            <a:schemeClr val="accent1"/>
          </a:effectRef>
          <a:fontRef idx="minor">
            <a:schemeClr val="tx1"/>
          </a:fontRef>
        </p:style>
      </p:cxnSp>
      <p:pic>
        <p:nvPicPr>
          <p:cNvPr id="31" name="Picture 30">
            <a:extLst>
              <a:ext uri="{FF2B5EF4-FFF2-40B4-BE49-F238E27FC236}">
                <a16:creationId xmlns:a16="http://schemas.microsoft.com/office/drawing/2014/main" id="{83A88863-0021-4871-A8CE-EABFE73BE37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33" name="Straight Connector 32">
            <a:extLst>
              <a:ext uri="{FF2B5EF4-FFF2-40B4-BE49-F238E27FC236}">
                <a16:creationId xmlns:a16="http://schemas.microsoft.com/office/drawing/2014/main" id="{E128F1A3-6396-442D-AD0F-226AFD6DC61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228412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0419CA0-BFB4-4390-AB8F-5DBFCA45D4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5CF4C623-16D7-4722-8EFB-A5B0E3BC077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3897" y="1847088"/>
            <a:ext cx="5548039"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a:extLst>
              <a:ext uri="{FF2B5EF4-FFF2-40B4-BE49-F238E27FC236}">
                <a16:creationId xmlns:a16="http://schemas.microsoft.com/office/drawing/2014/main" id="{7958618D-F0EE-244C-898E-CC4CEE32B40E}"/>
              </a:ext>
            </a:extLst>
          </p:cNvPr>
          <p:cNvSpPr>
            <a:spLocks noGrp="1"/>
          </p:cNvSpPr>
          <p:nvPr>
            <p:ph type="title"/>
          </p:nvPr>
        </p:nvSpPr>
        <p:spPr>
          <a:xfrm>
            <a:off x="1451580" y="804521"/>
            <a:ext cx="5550355" cy="587134"/>
          </a:xfrm>
        </p:spPr>
        <p:txBody>
          <a:bodyPr>
            <a:normAutofit/>
          </a:bodyPr>
          <a:lstStyle/>
          <a:p>
            <a:r>
              <a:rPr lang="en-US" sz="2400" dirty="0"/>
              <a:t>Four ways Joseph Teaches us</a:t>
            </a:r>
          </a:p>
        </p:txBody>
      </p:sp>
      <p:sp>
        <p:nvSpPr>
          <p:cNvPr id="14" name="Rectangle 13">
            <a:extLst>
              <a:ext uri="{FF2B5EF4-FFF2-40B4-BE49-F238E27FC236}">
                <a16:creationId xmlns:a16="http://schemas.microsoft.com/office/drawing/2014/main" id="{596E9C81-ACBE-459E-A7D5-2BB824B68F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3" name="Content Placeholder 2">
            <a:extLst>
              <a:ext uri="{FF2B5EF4-FFF2-40B4-BE49-F238E27FC236}">
                <a16:creationId xmlns:a16="http://schemas.microsoft.com/office/drawing/2014/main" id="{4D72602D-2E4B-8F4C-A7BB-40DA071658D1}"/>
              </a:ext>
            </a:extLst>
          </p:cNvPr>
          <p:cNvSpPr>
            <a:spLocks noGrp="1"/>
          </p:cNvSpPr>
          <p:nvPr>
            <p:ph idx="1"/>
          </p:nvPr>
        </p:nvSpPr>
        <p:spPr>
          <a:xfrm>
            <a:off x="1287257" y="2046874"/>
            <a:ext cx="5550355" cy="3450613"/>
          </a:xfrm>
        </p:spPr>
        <p:txBody>
          <a:bodyPr>
            <a:normAutofit/>
          </a:bodyPr>
          <a:lstStyle/>
          <a:p>
            <a:pPr>
              <a:lnSpc>
                <a:spcPct val="110000"/>
              </a:lnSpc>
            </a:pPr>
            <a:r>
              <a:rPr lang="en-US" sz="800" b="1" cap="all" dirty="0"/>
              <a:t>LISTEN TO THE HOLY SPIRIT</a:t>
            </a:r>
          </a:p>
          <a:p>
            <a:pPr>
              <a:lnSpc>
                <a:spcPct val="110000"/>
              </a:lnSpc>
            </a:pPr>
            <a:r>
              <a:rPr lang="en-US" sz="800" dirty="0"/>
              <a:t>The first was to raise his mind toward the heart of St. Joseph and </a:t>
            </a:r>
            <a:r>
              <a:rPr lang="en-US" sz="800" b="1" dirty="0"/>
              <a:t>consider how docile he had been to the inspirations of the Holy Spirit. </a:t>
            </a:r>
            <a:r>
              <a:rPr lang="en-US" sz="800" dirty="0"/>
              <a:t>Then examining his own heart, he humbled himself for his times of resistance, and animated himself to follow more faithfully the inspirations of grace.</a:t>
            </a:r>
          </a:p>
          <a:p>
            <a:pPr>
              <a:lnSpc>
                <a:spcPct val="110000"/>
              </a:lnSpc>
            </a:pPr>
            <a:r>
              <a:rPr lang="en-US" sz="800" b="1" cap="all" dirty="0"/>
              <a:t>UNITY OF PRAYER AND WORK</a:t>
            </a:r>
          </a:p>
          <a:p>
            <a:pPr>
              <a:lnSpc>
                <a:spcPct val="110000"/>
              </a:lnSpc>
            </a:pPr>
            <a:r>
              <a:rPr lang="en-US" sz="800" dirty="0"/>
              <a:t>The second was to consider with what perfection St. Joseph </a:t>
            </a:r>
            <a:r>
              <a:rPr lang="en-US" sz="800" b="1" dirty="0"/>
              <a:t>united the interior life to the occupations of his state in life.</a:t>
            </a:r>
            <a:r>
              <a:rPr lang="en-US" sz="800" dirty="0"/>
              <a:t> Then reflecting on his own life, he examined if there were some defects to correct. Father </a:t>
            </a:r>
            <a:r>
              <a:rPr lang="en-US" sz="800" dirty="0" err="1"/>
              <a:t>Lalemant</a:t>
            </a:r>
            <a:r>
              <a:rPr lang="en-US" sz="800" dirty="0"/>
              <a:t> attained by this holy practice to a great union with God and he knew how to preserve it in the midst of occupations which seemed the most distracting.</a:t>
            </a:r>
          </a:p>
          <a:p>
            <a:pPr marL="0" indent="0">
              <a:lnSpc>
                <a:spcPct val="110000"/>
              </a:lnSpc>
              <a:buNone/>
            </a:pPr>
            <a:r>
              <a:rPr lang="en-US" sz="800" b="1" cap="all" dirty="0"/>
              <a:t>        DEVOTION TO THE VIRGIN MARY</a:t>
            </a:r>
          </a:p>
          <a:p>
            <a:pPr>
              <a:lnSpc>
                <a:spcPct val="110000"/>
              </a:lnSpc>
            </a:pPr>
            <a:r>
              <a:rPr lang="en-US" sz="800" dirty="0"/>
              <a:t>The third was to unite himself spiritually to St. Joseph as spouse of the Mother of God; and considering the admirable lights which the saint had on the virginity and maternity of Mary, he </a:t>
            </a:r>
            <a:r>
              <a:rPr lang="en-US" sz="800" b="1" dirty="0"/>
              <a:t>encouraged himself to love this holy patriarch for the love of his holy spouse</a:t>
            </a:r>
            <a:r>
              <a:rPr lang="en-US" sz="800" dirty="0"/>
              <a:t>.</a:t>
            </a:r>
          </a:p>
          <a:p>
            <a:pPr>
              <a:lnSpc>
                <a:spcPct val="110000"/>
              </a:lnSpc>
            </a:pPr>
            <a:r>
              <a:rPr lang="en-US" sz="800" b="1" cap="all" dirty="0"/>
              <a:t>ADORE THE CHRIST CHILD</a:t>
            </a:r>
          </a:p>
          <a:p>
            <a:pPr>
              <a:lnSpc>
                <a:spcPct val="110000"/>
              </a:lnSpc>
            </a:pPr>
            <a:r>
              <a:rPr lang="en-US" sz="800" dirty="0"/>
              <a:t>The fourth was to represent to himself the profound adoration and the paternal services which St. Joseph had rendered to the Child Jesus: he asked to be permitted to </a:t>
            </a:r>
            <a:r>
              <a:rPr lang="en-US" sz="800" b="1" dirty="0"/>
              <a:t>join with him in adoring, loving, and serving this Divine Infant with the tenderest affection and the profoundest veneration.</a:t>
            </a:r>
            <a:br>
              <a:rPr lang="en-US" sz="800" dirty="0"/>
            </a:br>
            <a:endParaRPr lang="en-US" sz="800" dirty="0"/>
          </a:p>
          <a:p>
            <a:pPr>
              <a:lnSpc>
                <a:spcPct val="110000"/>
              </a:lnSpc>
            </a:pPr>
            <a:endParaRPr lang="en-US" sz="800" dirty="0"/>
          </a:p>
        </p:txBody>
      </p:sp>
      <p:grpSp>
        <p:nvGrpSpPr>
          <p:cNvPr id="16" name="Group 15">
            <a:extLst>
              <a:ext uri="{FF2B5EF4-FFF2-40B4-BE49-F238E27FC236}">
                <a16:creationId xmlns:a16="http://schemas.microsoft.com/office/drawing/2014/main" id="{CEBDCB18-ABE5-43B0-8B68-89FEDAECB8B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477388" y="482171"/>
            <a:ext cx="4074533" cy="5149101"/>
            <a:chOff x="7463259" y="583365"/>
            <a:chExt cx="4074533" cy="5181928"/>
          </a:xfrm>
        </p:grpSpPr>
        <p:sp>
          <p:nvSpPr>
            <p:cNvPr id="17" name="Rectangle 16">
              <a:extLst>
                <a:ext uri="{FF2B5EF4-FFF2-40B4-BE49-F238E27FC236}">
                  <a16:creationId xmlns:a16="http://schemas.microsoft.com/office/drawing/2014/main" id="{483C65C6-7268-490D-B4A8-927D45FAB6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3259" y="583365"/>
              <a:ext cx="4074533"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6133D4A5-82E5-43A0-9FF0-81B7AC16CD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76318" y="915807"/>
              <a:ext cx="3450289" cy="4494927"/>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5" name="Picture 4">
            <a:extLst>
              <a:ext uri="{FF2B5EF4-FFF2-40B4-BE49-F238E27FC236}">
                <a16:creationId xmlns:a16="http://schemas.microsoft.com/office/drawing/2014/main" id="{3402CF69-6860-8E49-B298-65A05C3332F5}"/>
              </a:ext>
            </a:extLst>
          </p:cNvPr>
          <p:cNvPicPr>
            <a:picLocks noChangeAspect="1"/>
          </p:cNvPicPr>
          <p:nvPr/>
        </p:nvPicPr>
        <p:blipFill rotWithShape="1">
          <a:blip r:embed="rId2"/>
          <a:srcRect t="71"/>
          <a:stretch/>
        </p:blipFill>
        <p:spPr>
          <a:xfrm>
            <a:off x="8116373" y="1116345"/>
            <a:ext cx="2799103" cy="3866172"/>
          </a:xfrm>
          <a:prstGeom prst="rect">
            <a:avLst/>
          </a:prstGeom>
        </p:spPr>
      </p:pic>
      <p:pic>
        <p:nvPicPr>
          <p:cNvPr id="20" name="Picture 19">
            <a:extLst>
              <a:ext uri="{FF2B5EF4-FFF2-40B4-BE49-F238E27FC236}">
                <a16:creationId xmlns:a16="http://schemas.microsoft.com/office/drawing/2014/main" id="{08EC5C75-E28F-4899-9C2E-39431B82B74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22" name="Straight Connector 21">
            <a:extLst>
              <a:ext uri="{FF2B5EF4-FFF2-40B4-BE49-F238E27FC236}">
                <a16:creationId xmlns:a16="http://schemas.microsoft.com/office/drawing/2014/main" id="{46AAE0A1-60AD-4190-B85D-2DD8148369C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12047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CE580D1-F917-4567-AFB4-99AA9B52AD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1" name="Picture 10">
            <a:extLst>
              <a:ext uri="{FF2B5EF4-FFF2-40B4-BE49-F238E27FC236}">
                <a16:creationId xmlns:a16="http://schemas.microsoft.com/office/drawing/2014/main" id="{1F5620B8-A2D8-4568-B566-F0453A0D916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3" name="Straight Connector 12">
            <a:extLst>
              <a:ext uri="{FF2B5EF4-FFF2-40B4-BE49-F238E27FC236}">
                <a16:creationId xmlns:a16="http://schemas.microsoft.com/office/drawing/2014/main" id="{1C7D2BA4-4B7A-4596-8BCC-5CF71542389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4977F1E1-2B6F-4BB6-899F-67D8764D83C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17" name="Rectangle 16">
            <a:extLst>
              <a:ext uri="{FF2B5EF4-FFF2-40B4-BE49-F238E27FC236}">
                <a16:creationId xmlns:a16="http://schemas.microsoft.com/office/drawing/2014/main" id="{EC17D08F-2133-44A9-B28C-CB29928FA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0CC36881-E309-4C41-8B5B-203AADC15F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a:extLst>
              <a:ext uri="{FF2B5EF4-FFF2-40B4-BE49-F238E27FC236}">
                <a16:creationId xmlns:a16="http://schemas.microsoft.com/office/drawing/2014/main" id="{CAEAE000-EDAE-474E-BA5D-C4EB35B67E15}"/>
              </a:ext>
            </a:extLst>
          </p:cNvPr>
          <p:cNvSpPr>
            <a:spLocks noGrp="1"/>
          </p:cNvSpPr>
          <p:nvPr>
            <p:ph type="title"/>
          </p:nvPr>
        </p:nvSpPr>
        <p:spPr>
          <a:xfrm>
            <a:off x="659301" y="2074567"/>
            <a:ext cx="2823919" cy="1269161"/>
          </a:xfrm>
        </p:spPr>
        <p:txBody>
          <a:bodyPr vert="horz" lIns="91440" tIns="45720" rIns="91440" bIns="0" rtlCol="0" anchor="b">
            <a:normAutofit fontScale="90000"/>
          </a:bodyPr>
          <a:lstStyle/>
          <a:p>
            <a:r>
              <a:rPr lang="en-US" sz="3600" dirty="0"/>
              <a:t>Saint Joseph Pray </a:t>
            </a:r>
            <a:r>
              <a:rPr lang="en-US" sz="3600"/>
              <a:t>for us!</a:t>
            </a:r>
            <a:endParaRPr lang="en-US" sz="3600" dirty="0"/>
          </a:p>
        </p:txBody>
      </p:sp>
      <p:cxnSp>
        <p:nvCxnSpPr>
          <p:cNvPr id="21" name="Straight Connector 20">
            <a:extLst>
              <a:ext uri="{FF2B5EF4-FFF2-40B4-BE49-F238E27FC236}">
                <a16:creationId xmlns:a16="http://schemas.microsoft.com/office/drawing/2014/main" id="{84F2C6A8-7D46-49EA-860B-0F0B0208436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9301" y="3528543"/>
            <a:ext cx="2823919" cy="0"/>
          </a:xfrm>
          <a:prstGeom prst="line">
            <a:avLst/>
          </a:prstGeom>
          <a:ln w="31750"/>
        </p:spPr>
        <p:style>
          <a:lnRef idx="3">
            <a:schemeClr val="accent1"/>
          </a:lnRef>
          <a:fillRef idx="0">
            <a:schemeClr val="accent1"/>
          </a:fillRef>
          <a:effectRef idx="2">
            <a:schemeClr val="accent1"/>
          </a:effectRef>
          <a:fontRef idx="minor">
            <a:schemeClr val="tx1"/>
          </a:fontRef>
        </p:style>
      </p:cxnSp>
      <p:grpSp>
        <p:nvGrpSpPr>
          <p:cNvPr id="23" name="Group 22">
            <a:extLst>
              <a:ext uri="{FF2B5EF4-FFF2-40B4-BE49-F238E27FC236}">
                <a16:creationId xmlns:a16="http://schemas.microsoft.com/office/drawing/2014/main" id="{AED92372-F778-4E96-9E90-4E63BAF3CAD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979389" y="482171"/>
            <a:ext cx="7560115" cy="5149101"/>
            <a:chOff x="7463258" y="583365"/>
            <a:chExt cx="7560115" cy="5181928"/>
          </a:xfrm>
        </p:grpSpPr>
        <p:sp>
          <p:nvSpPr>
            <p:cNvPr id="24" name="Rectangle 23">
              <a:extLst>
                <a:ext uri="{FF2B5EF4-FFF2-40B4-BE49-F238E27FC236}">
                  <a16:creationId xmlns:a16="http://schemas.microsoft.com/office/drawing/2014/main" id="{EB4EC089-8B60-43F4-9BF5-1F0B0E398E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3258" y="583365"/>
              <a:ext cx="7560115"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1C0BAC91-1725-4E5A-92CE-F5A2EB066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76317" y="915807"/>
              <a:ext cx="6928279" cy="4494927"/>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4" name="Content Placeholder 3">
            <a:extLst>
              <a:ext uri="{FF2B5EF4-FFF2-40B4-BE49-F238E27FC236}">
                <a16:creationId xmlns:a16="http://schemas.microsoft.com/office/drawing/2014/main" id="{3CA0F256-A3D7-7D48-9349-A224664382F6}"/>
              </a:ext>
            </a:extLst>
          </p:cNvPr>
          <p:cNvPicPr>
            <a:picLocks noGrp="1" noChangeAspect="1"/>
          </p:cNvPicPr>
          <p:nvPr>
            <p:ph idx="1"/>
          </p:nvPr>
        </p:nvPicPr>
        <p:blipFill rotWithShape="1">
          <a:blip r:embed="rId3"/>
          <a:srcRect b="7530"/>
          <a:stretch/>
        </p:blipFill>
        <p:spPr>
          <a:xfrm>
            <a:off x="4618374" y="1116345"/>
            <a:ext cx="6282919" cy="3866172"/>
          </a:xfrm>
          <a:prstGeom prst="rect">
            <a:avLst/>
          </a:prstGeom>
        </p:spPr>
      </p:pic>
      <p:pic>
        <p:nvPicPr>
          <p:cNvPr id="27" name="Picture 26">
            <a:extLst>
              <a:ext uri="{FF2B5EF4-FFF2-40B4-BE49-F238E27FC236}">
                <a16:creationId xmlns:a16="http://schemas.microsoft.com/office/drawing/2014/main" id="{4B61EBEC-D0CA-456C-98A6-EDA1AC9FB0D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29" name="Straight Connector 28">
            <a:extLst>
              <a:ext uri="{FF2B5EF4-FFF2-40B4-BE49-F238E27FC236}">
                <a16:creationId xmlns:a16="http://schemas.microsoft.com/office/drawing/2014/main" id="{718A71EB-D327-4458-85FB-26336B2BA0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7570177"/>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otalTime>35</TotalTime>
  <Words>2823</Words>
  <Application>Microsoft Macintosh PowerPoint</Application>
  <PresentationFormat>Widescreen</PresentationFormat>
  <Paragraphs>68</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Gill Sans MT</vt:lpstr>
      <vt:lpstr>Gallery</vt:lpstr>
      <vt:lpstr>December Family Faith                              </vt:lpstr>
      <vt:lpstr>Our Lady of Guadalupe</vt:lpstr>
      <vt:lpstr>PowerPoint Presentation</vt:lpstr>
      <vt:lpstr>The story of Our Lady of Guadalupe December 12th is the Feast Day of Our Lady of Guadalupe.  We take a look at the story behind the indigenous peasant who came across the Patron of the Americas, and how he fought for her message to be heard. By Francesca Merlo Vatican New.va</vt:lpstr>
      <vt:lpstr>The Virgin of Guadalupe, like the shroud of Turin, appears on a piece of fabric. Both are sacred objects, hundreds of years old, and both depict an image said to be miraculous. The Virgin of Guadalupe was declared Queen of Mexico and is Patron of the Americas.</vt:lpstr>
      <vt:lpstr>Winter Bloom</vt:lpstr>
      <vt:lpstr>Tilma</vt:lpstr>
      <vt:lpstr>St. Juan Diego</vt:lpstr>
      <vt:lpstr>PowerPoint Presentation</vt:lpstr>
      <vt:lpstr>OUR LADY OF GUADALUPE IS  PREGNANT HERSELF </vt:lpstr>
      <vt:lpstr>PowerPoint Presentation</vt:lpstr>
      <vt:lpstr>SHE BRINGS A MESSAGE OF  RADICAL CONSOLATION</vt:lpstr>
      <vt:lpstr>Beautiful reflections from  Antoine Mekary | ALETEIA | I.Media</vt:lpstr>
      <vt:lpstr>2021 Dedicated to Saint Joseph </vt:lpstr>
      <vt:lpstr>PowerPoint Presentation</vt:lpstr>
      <vt:lpstr>PowerPoint Presentation</vt:lpstr>
      <vt:lpstr>Devotion to St. Joseph </vt:lpstr>
      <vt:lpstr>Conditions for the plenary indulgence </vt:lpstr>
      <vt:lpstr>PowerPoint Presentation</vt:lpstr>
      <vt:lpstr>A universal saint </vt:lpstr>
      <vt:lpstr>For the sick </vt:lpstr>
      <vt:lpstr>PowerPoint Presentation</vt:lpstr>
      <vt:lpstr>The most important part of devotion to St. Joseph is imitating his example. While prayers and devotions are important to honor St. Joseph, what is more important is to imitate the life and example of the foster-father of Jesus. In the 19th-century book Devotion to Saint Joseph, the author explains this concept plainly. The most excellent devotion towards our holy patrons consists in imitating their virtues. Endeavor each day to practice some of those virtues which shone in St Joseph; for example, conformity to the holy will of God.The book also details a helpful practice that can remind you to imitate St. Joseph. Father Louis Lalemant, having chosen St Joseph for model of the interior life, practiced each day in his honor the following exercises: two in the morning and two in the evening. </vt:lpstr>
      <vt:lpstr>Four ways Joseph Teaches us</vt:lpstr>
      <vt:lpstr>Saint Joseph Pray for us!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Our Lady of Guadalupe</dc:title>
  <dc:creator>Sean Connor</dc:creator>
  <cp:lastModifiedBy>SHSTM Collaborative</cp:lastModifiedBy>
  <cp:revision>4</cp:revision>
  <dcterms:created xsi:type="dcterms:W3CDTF">2020-12-19T18:04:19Z</dcterms:created>
  <dcterms:modified xsi:type="dcterms:W3CDTF">2020-12-19T19:57:42Z</dcterms:modified>
</cp:coreProperties>
</file>